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936" r:id="rId4"/>
  </p:sldMasterIdLst>
  <p:notesMasterIdLst>
    <p:notesMasterId r:id="rId89"/>
  </p:notesMasterIdLst>
  <p:sldIdLst>
    <p:sldId id="312" r:id="rId5"/>
    <p:sldId id="313" r:id="rId6"/>
    <p:sldId id="317" r:id="rId7"/>
    <p:sldId id="318" r:id="rId8"/>
    <p:sldId id="320" r:id="rId9"/>
    <p:sldId id="394" r:id="rId10"/>
    <p:sldId id="387" r:id="rId11"/>
    <p:sldId id="388" r:id="rId12"/>
    <p:sldId id="402" r:id="rId13"/>
    <p:sldId id="322" r:id="rId14"/>
    <p:sldId id="323" r:id="rId15"/>
    <p:sldId id="324" r:id="rId16"/>
    <p:sldId id="316" r:id="rId17"/>
    <p:sldId id="326" r:id="rId18"/>
    <p:sldId id="392" r:id="rId19"/>
    <p:sldId id="395" r:id="rId20"/>
    <p:sldId id="390" r:id="rId21"/>
    <p:sldId id="396" r:id="rId22"/>
    <p:sldId id="397" r:id="rId23"/>
    <p:sldId id="398" r:id="rId24"/>
    <p:sldId id="308" r:id="rId25"/>
    <p:sldId id="309" r:id="rId26"/>
    <p:sldId id="399" r:id="rId27"/>
    <p:sldId id="411" r:id="rId28"/>
    <p:sldId id="400" r:id="rId29"/>
    <p:sldId id="401" r:id="rId30"/>
    <p:sldId id="403" r:id="rId31"/>
    <p:sldId id="404" r:id="rId32"/>
    <p:sldId id="421" r:id="rId33"/>
    <p:sldId id="405" r:id="rId34"/>
    <p:sldId id="423" r:id="rId35"/>
    <p:sldId id="424" r:id="rId36"/>
    <p:sldId id="427" r:id="rId37"/>
    <p:sldId id="425" r:id="rId38"/>
    <p:sldId id="426" r:id="rId39"/>
    <p:sldId id="432" r:id="rId40"/>
    <p:sldId id="428" r:id="rId41"/>
    <p:sldId id="429" r:id="rId42"/>
    <p:sldId id="433" r:id="rId43"/>
    <p:sldId id="434" r:id="rId44"/>
    <p:sldId id="437" r:id="rId45"/>
    <p:sldId id="410" r:id="rId46"/>
    <p:sldId id="414" r:id="rId47"/>
    <p:sldId id="412" r:id="rId48"/>
    <p:sldId id="413" r:id="rId49"/>
    <p:sldId id="415" r:id="rId50"/>
    <p:sldId id="407" r:id="rId51"/>
    <p:sldId id="408" r:id="rId52"/>
    <p:sldId id="417" r:id="rId53"/>
    <p:sldId id="418" r:id="rId54"/>
    <p:sldId id="419" r:id="rId55"/>
    <p:sldId id="448" r:id="rId56"/>
    <p:sldId id="449" r:id="rId57"/>
    <p:sldId id="476" r:id="rId58"/>
    <p:sldId id="475" r:id="rId59"/>
    <p:sldId id="453" r:id="rId60"/>
    <p:sldId id="454" r:id="rId61"/>
    <p:sldId id="455" r:id="rId62"/>
    <p:sldId id="456" r:id="rId63"/>
    <p:sldId id="446" r:id="rId64"/>
    <p:sldId id="447" r:id="rId65"/>
    <p:sldId id="352" r:id="rId66"/>
    <p:sldId id="353" r:id="rId67"/>
    <p:sldId id="354" r:id="rId68"/>
    <p:sldId id="457" r:id="rId69"/>
    <p:sldId id="458" r:id="rId70"/>
    <p:sldId id="459" r:id="rId71"/>
    <p:sldId id="460" r:id="rId72"/>
    <p:sldId id="464" r:id="rId73"/>
    <p:sldId id="461" r:id="rId74"/>
    <p:sldId id="462" r:id="rId75"/>
    <p:sldId id="463" r:id="rId76"/>
    <p:sldId id="465" r:id="rId77"/>
    <p:sldId id="466" r:id="rId78"/>
    <p:sldId id="361" r:id="rId79"/>
    <p:sldId id="362" r:id="rId80"/>
    <p:sldId id="363" r:id="rId81"/>
    <p:sldId id="467" r:id="rId82"/>
    <p:sldId id="474" r:id="rId83"/>
    <p:sldId id="468" r:id="rId84"/>
    <p:sldId id="470" r:id="rId85"/>
    <p:sldId id="471" r:id="rId86"/>
    <p:sldId id="472" r:id="rId87"/>
    <p:sldId id="473" r:id="rId88"/>
  </p:sldIdLst>
  <p:sldSz cx="9144000" cy="6858000" type="screen4x3"/>
  <p:notesSz cx="6991350" cy="9282113"/>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D1F1E3-F79F-5B94-59DF-CC5132B6825E}" v="2" dt="2020-11-28T12:01:19.3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99" autoAdjust="0"/>
    <p:restoredTop sz="91261" autoAdjust="0"/>
  </p:normalViewPr>
  <p:slideViewPr>
    <p:cSldViewPr snapToGrid="0">
      <p:cViewPr varScale="1">
        <p:scale>
          <a:sx n="86" d="100"/>
          <a:sy n="86" d="100"/>
        </p:scale>
        <p:origin x="1378" y="6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presProps" Target="presProps.xml"/><Relationship Id="rId95"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1814028_TY_JOSHI RIYA DEVENDRA" userId="S::riya.joshi@somaiya.edu::58236fa3-d209-4d8b-9deb-f8850796a00c" providerId="AD" clId="Web-{0FD1F1E3-F79F-5B94-59DF-CC5132B6825E}"/>
    <pc:docChg chg="addSld delSld">
      <pc:chgData name="1814028_TY_JOSHI RIYA DEVENDRA" userId="S::riya.joshi@somaiya.edu::58236fa3-d209-4d8b-9deb-f8850796a00c" providerId="AD" clId="Web-{0FD1F1E3-F79F-5B94-59DF-CC5132B6825E}" dt="2020-11-28T12:01:19.294" v="1"/>
      <pc:docMkLst>
        <pc:docMk/>
      </pc:docMkLst>
      <pc:sldChg chg="add del">
        <pc:chgData name="1814028_TY_JOSHI RIYA DEVENDRA" userId="S::riya.joshi@somaiya.edu::58236fa3-d209-4d8b-9deb-f8850796a00c" providerId="AD" clId="Web-{0FD1F1E3-F79F-5B94-59DF-CC5132B6825E}" dt="2020-11-28T12:01:19.294" v="1"/>
        <pc:sldMkLst>
          <pc:docMk/>
          <pc:sldMk cId="0" sldId="320"/>
        </pc:sldMkLst>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3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2.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3.png"/></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2994" name="Rectangle 2"/>
          <p:cNvSpPr>
            <a:spLocks noGrp="1" noChangeArrowheads="1"/>
          </p:cNvSpPr>
          <p:nvPr>
            <p:ph type="hdr" sz="quarter"/>
          </p:nvPr>
        </p:nvSpPr>
        <p:spPr bwMode="auto">
          <a:xfrm>
            <a:off x="0" y="0"/>
            <a:ext cx="304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pPr>
              <a:defRPr/>
            </a:pPr>
            <a:endParaRPr lang="en-US" altLang="en-US"/>
          </a:p>
        </p:txBody>
      </p:sp>
      <p:sp>
        <p:nvSpPr>
          <p:cNvPr id="212995" name="Rectangle 3"/>
          <p:cNvSpPr>
            <a:spLocks noGrp="1" noChangeArrowheads="1"/>
          </p:cNvSpPr>
          <p:nvPr>
            <p:ph type="dt" idx="1"/>
          </p:nvPr>
        </p:nvSpPr>
        <p:spPr bwMode="auto">
          <a:xfrm>
            <a:off x="3962400" y="0"/>
            <a:ext cx="304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ltLang="en-US"/>
          </a:p>
        </p:txBody>
      </p:sp>
      <p:sp>
        <p:nvSpPr>
          <p:cNvPr id="109572" name="Rectangle 4"/>
          <p:cNvSpPr>
            <a:spLocks noGrp="1" noRot="1" noChangeAspect="1" noChangeArrowheads="1" noTextEdit="1"/>
          </p:cNvSpPr>
          <p:nvPr>
            <p:ph type="sldImg" idx="2"/>
          </p:nvPr>
        </p:nvSpPr>
        <p:spPr bwMode="auto">
          <a:xfrm>
            <a:off x="1130300" y="685800"/>
            <a:ext cx="4673600" cy="35052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12997" name="Rectangle 5"/>
          <p:cNvSpPr>
            <a:spLocks noGrp="1" noChangeArrowheads="1"/>
          </p:cNvSpPr>
          <p:nvPr>
            <p:ph type="body" sz="quarter" idx="3"/>
          </p:nvPr>
        </p:nvSpPr>
        <p:spPr bwMode="auto">
          <a:xfrm>
            <a:off x="914400" y="4419600"/>
            <a:ext cx="51816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212998" name="Rectangle 6"/>
          <p:cNvSpPr>
            <a:spLocks noGrp="1" noChangeArrowheads="1"/>
          </p:cNvSpPr>
          <p:nvPr>
            <p:ph type="ftr" sz="quarter" idx="4"/>
          </p:nvPr>
        </p:nvSpPr>
        <p:spPr bwMode="auto">
          <a:xfrm>
            <a:off x="0" y="8839200"/>
            <a:ext cx="304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pPr>
              <a:defRPr/>
            </a:pPr>
            <a:endParaRPr lang="en-US" altLang="en-US"/>
          </a:p>
        </p:txBody>
      </p:sp>
      <p:sp>
        <p:nvSpPr>
          <p:cNvPr id="212999" name="Rectangle 7"/>
          <p:cNvSpPr>
            <a:spLocks noGrp="1" noChangeArrowheads="1"/>
          </p:cNvSpPr>
          <p:nvPr>
            <p:ph type="sldNum" sz="quarter" idx="5"/>
          </p:nvPr>
        </p:nvSpPr>
        <p:spPr bwMode="auto">
          <a:xfrm>
            <a:off x="3962400" y="8839200"/>
            <a:ext cx="304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pPr>
              <a:defRPr/>
            </a:pPr>
            <a:fld id="{1A510285-EBF9-4071-B79B-E80E6CD1143D}" type="slidenum">
              <a:rPr lang="en-US" altLang="en-US"/>
              <a:pPr>
                <a:defRPr/>
              </a:pPr>
              <a:t>‹#›</a:t>
            </a:fld>
            <a:endParaRPr lang="en-US" altLang="en-US"/>
          </a:p>
        </p:txBody>
      </p:sp>
    </p:spTree>
    <p:extLst>
      <p:ext uri="{BB962C8B-B14F-4D97-AF65-F5344CB8AC3E}">
        <p14:creationId xmlns:p14="http://schemas.microsoft.com/office/powerpoint/2010/main" val="413057523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en.wikipedia.org/wiki/Antibiotic" TargetMode="External"/><Relationship Id="rId3" Type="http://schemas.openxmlformats.org/officeDocument/2006/relationships/hyperlink" Target="https://en.wikipedia.org/wiki/Backward_chaining" TargetMode="External"/><Relationship Id="rId7" Type="http://schemas.openxmlformats.org/officeDocument/2006/relationships/hyperlink" Target="https://en.wikipedia.org/wiki/Meningitis"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en.wikipedia.org/wiki/Bacteremia" TargetMode="External"/><Relationship Id="rId5" Type="http://schemas.openxmlformats.org/officeDocument/2006/relationships/hyperlink" Target="https://en.wikipedia.org/wiki/Artificial_intelligence" TargetMode="External"/><Relationship Id="rId4" Type="http://schemas.openxmlformats.org/officeDocument/2006/relationships/hyperlink" Target="https://en.wikipedia.org/wiki/Expert_system"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a:ln/>
        </p:spPr>
      </p:sp>
      <p:sp>
        <p:nvSpPr>
          <p:cNvPr id="110595" name="Notes Placeholder 2"/>
          <p:cNvSpPr>
            <a:spLocks noGrp="1"/>
          </p:cNvSpPr>
          <p:nvPr>
            <p:ph type="body" idx="1"/>
          </p:nvPr>
        </p:nvSpPr>
        <p:spPr>
          <a:noFill/>
        </p:spPr>
        <p:txBody>
          <a:bodyPr/>
          <a:lstStyle/>
          <a:p>
            <a:r>
              <a:rPr lang="en-IN" altLang="en-US"/>
              <a:t>Can we say that there is someone at the door? In classical proposition logic, p implies q means if p is true then q is necessarily true but if p is false then q maybe true or q maybe false. So, according to deductive reasoning if we know doorbell has rung then we cannot say for sure that there was someone at the door using normal implication because p implies q means if p is true then q is true. But q can be true even if p is false so if</a:t>
            </a:r>
          </a:p>
          <a:p>
            <a:r>
              <a:rPr lang="en-IN" altLang="en-US"/>
              <a:t>q is true then p may or may not be true.</a:t>
            </a:r>
          </a:p>
          <a:p>
            <a:r>
              <a:rPr lang="en-IN" altLang="en-US"/>
              <a:t>According to deductive reasoning if there is doorbell ringing then we cannot say for sure at door x. But using our common sense or day-to-day style of reasoning often we tend to conclude if there is a doorbell then someone is at the door. Although according to deductive reasoning that may not be true. So this sort of reasoning where if there is something like p implies q and we find q is true then we infer p. This may not be correct according to deduction but that is what we often do and this sort of reasoning is known as abductive reasoning.</a:t>
            </a:r>
          </a:p>
          <a:p>
            <a:endParaRPr lang="en-IN" altLang="en-US"/>
          </a:p>
        </p:txBody>
      </p:sp>
      <p:sp>
        <p:nvSpPr>
          <p:cNvPr id="110596" name="Slide Number Placeholder 3"/>
          <p:cNvSpPr>
            <a:spLocks noGrp="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8AC787A1-7B31-4101-BB32-DAB314A3DFBB}" type="slidenum">
              <a:rPr lang="en-US" altLang="en-US" sz="1200" smtClean="0"/>
              <a:pPr/>
              <a:t>4</a:t>
            </a:fld>
            <a:endParaRPr lang="en-US" alt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a:ln/>
        </p:spPr>
      </p:sp>
      <p:sp>
        <p:nvSpPr>
          <p:cNvPr id="119811" name="Notes Placeholder 2"/>
          <p:cNvSpPr>
            <a:spLocks noGrp="1"/>
          </p:cNvSpPr>
          <p:nvPr>
            <p:ph type="body" idx="1"/>
          </p:nvPr>
        </p:nvSpPr>
        <p:spPr>
          <a:noFill/>
        </p:spPr>
        <p:txBody>
          <a:bodyPr/>
          <a:lstStyle/>
          <a:p>
            <a:r>
              <a:rPr lang="en-IN" altLang="en-US"/>
              <a:t>Catch: the nasty dental probe catches in the cavity of tooth</a:t>
            </a:r>
          </a:p>
          <a:p>
            <a:endParaRPr lang="en-IN" altLang="en-US"/>
          </a:p>
        </p:txBody>
      </p:sp>
      <p:sp>
        <p:nvSpPr>
          <p:cNvPr id="119812" name="Slide Number Placeholder 3"/>
          <p:cNvSpPr>
            <a:spLocks noGrp="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18433508-F8FC-44DD-BFF7-E4567EDB096B}" type="slidenum">
              <a:rPr lang="en-US" altLang="en-US" sz="1200" smtClean="0"/>
              <a:pPr/>
              <a:t>34</a:t>
            </a:fld>
            <a:endParaRPr lang="en-US"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a:ln/>
        </p:spPr>
      </p:sp>
      <p:sp>
        <p:nvSpPr>
          <p:cNvPr id="120835" name="Notes Placeholder 2"/>
          <p:cNvSpPr>
            <a:spLocks noGrp="1"/>
          </p:cNvSpPr>
          <p:nvPr>
            <p:ph type="body" idx="1"/>
          </p:nvPr>
        </p:nvSpPr>
        <p:spPr>
          <a:noFill/>
        </p:spPr>
        <p:txBody>
          <a:bodyPr/>
          <a:lstStyle/>
          <a:p>
            <a:endParaRPr lang="en-IN" altLang="en-US"/>
          </a:p>
        </p:txBody>
      </p:sp>
      <p:sp>
        <p:nvSpPr>
          <p:cNvPr id="120836" name="Slide Number Placeholder 3"/>
          <p:cNvSpPr>
            <a:spLocks noGrp="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6F805AE3-C768-4D5B-8CF2-49B9D4F2157F}" type="slidenum">
              <a:rPr lang="en-US" altLang="en-US" sz="1200" smtClean="0"/>
              <a:pPr/>
              <a:t>35</a:t>
            </a:fld>
            <a:endParaRPr lang="en-US"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a:ln/>
        </p:spPr>
      </p:sp>
      <p:sp>
        <p:nvSpPr>
          <p:cNvPr id="121859" name="Notes Placeholder 2"/>
          <p:cNvSpPr>
            <a:spLocks noGrp="1"/>
          </p:cNvSpPr>
          <p:nvPr>
            <p:ph type="body" idx="1"/>
          </p:nvPr>
        </p:nvSpPr>
        <p:spPr>
          <a:noFill/>
        </p:spPr>
        <p:txBody>
          <a:bodyPr/>
          <a:lstStyle/>
          <a:p>
            <a:endParaRPr lang="en-IN" altLang="en-US"/>
          </a:p>
        </p:txBody>
      </p:sp>
      <p:sp>
        <p:nvSpPr>
          <p:cNvPr id="121860" name="Slide Number Placeholder 3"/>
          <p:cNvSpPr>
            <a:spLocks noGrp="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870FC017-75A7-4B51-B297-0383B570020A}" type="slidenum">
              <a:rPr lang="en-US" altLang="en-US" sz="1200" smtClean="0"/>
              <a:pPr/>
              <a:t>36</a:t>
            </a:fld>
            <a:endParaRPr lang="en-US"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a:ln/>
        </p:spPr>
      </p:sp>
      <p:sp>
        <p:nvSpPr>
          <p:cNvPr id="122883" name="Notes Placeholder 2"/>
          <p:cNvSpPr>
            <a:spLocks noGrp="1"/>
          </p:cNvSpPr>
          <p:nvPr>
            <p:ph type="body" idx="1"/>
          </p:nvPr>
        </p:nvSpPr>
        <p:spPr>
          <a:noFill/>
        </p:spPr>
        <p:txBody>
          <a:bodyPr/>
          <a:lstStyle/>
          <a:p>
            <a:r>
              <a:rPr lang="en-IN" altLang="en-US"/>
              <a:t>Traffic independent of umbrella given rains (be aware of assumptions you make)</a:t>
            </a:r>
          </a:p>
          <a:p>
            <a:r>
              <a:rPr lang="en-IN" altLang="en-US"/>
              <a:t>(The statement is true under certain assumptions…people using umbrella does not lead to increase in traffic. If people in cars slow down or stop to look at the people outside using umbrellas, the traffic will increase)</a:t>
            </a:r>
          </a:p>
          <a:p>
            <a:r>
              <a:rPr lang="en-IN" altLang="en-US"/>
              <a:t>If u are happy with assumptions, work with it else choose another model</a:t>
            </a:r>
          </a:p>
        </p:txBody>
      </p:sp>
      <p:sp>
        <p:nvSpPr>
          <p:cNvPr id="122884" name="Slide Number Placeholder 3"/>
          <p:cNvSpPr>
            <a:spLocks noGrp="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F7A53985-A621-43CA-8D0C-37320182BC87}" type="slidenum">
              <a:rPr lang="en-US" altLang="en-US" sz="1200" smtClean="0"/>
              <a:pPr/>
              <a:t>56</a:t>
            </a:fld>
            <a:endParaRPr lang="en-US" alt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a:ln/>
        </p:spPr>
      </p:sp>
      <p:sp>
        <p:nvSpPr>
          <p:cNvPr id="123907" name="Notes Placeholder 2"/>
          <p:cNvSpPr>
            <a:spLocks noGrp="1"/>
          </p:cNvSpPr>
          <p:nvPr>
            <p:ph type="body" idx="1"/>
          </p:nvPr>
        </p:nvSpPr>
        <p:spPr>
          <a:noFill/>
        </p:spPr>
        <p:txBody>
          <a:bodyPr/>
          <a:lstStyle/>
          <a:p>
            <a:r>
              <a:rPr lang="en-IN" altLang="en-US"/>
              <a:t>Fire and alarm are independent given smoke (Fire causes smoke which in turn cause alarm.</a:t>
            </a:r>
            <a:r>
              <a:rPr lang="en-IN" altLang="en-US" baseline="0"/>
              <a:t> So we can assume given smoke, fire and alarm are independent)</a:t>
            </a:r>
            <a:endParaRPr lang="en-IN" altLang="en-US"/>
          </a:p>
        </p:txBody>
      </p:sp>
      <p:sp>
        <p:nvSpPr>
          <p:cNvPr id="123908" name="Slide Number Placeholder 3"/>
          <p:cNvSpPr>
            <a:spLocks noGrp="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A2513F1F-7FAB-4DC4-8ADF-61FDB43E3B31}" type="slidenum">
              <a:rPr lang="en-US" altLang="en-US" sz="1200" smtClean="0"/>
              <a:pPr/>
              <a:t>57</a:t>
            </a:fld>
            <a:endParaRPr lang="en-US" alt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a:ln/>
        </p:spPr>
      </p:sp>
      <p:sp>
        <p:nvSpPr>
          <p:cNvPr id="124931" name="Notes Placeholder 2"/>
          <p:cNvSpPr>
            <a:spLocks noGrp="1"/>
          </p:cNvSpPr>
          <p:nvPr>
            <p:ph type="body" idx="1"/>
          </p:nvPr>
        </p:nvSpPr>
        <p:spPr>
          <a:noFill/>
        </p:spPr>
        <p:txBody>
          <a:bodyPr/>
          <a:lstStyle/>
          <a:p>
            <a:r>
              <a:rPr lang="en-IN" altLang="en-US"/>
              <a:t>Chain rule: </a:t>
            </a:r>
            <a:r>
              <a:rPr lang="en-IN" altLang="en-US" err="1"/>
              <a:t>seq</a:t>
            </a:r>
            <a:r>
              <a:rPr lang="en-IN" altLang="en-US"/>
              <a:t> of </a:t>
            </a:r>
            <a:r>
              <a:rPr lang="en-IN" altLang="en-US" err="1"/>
              <a:t>vars</a:t>
            </a:r>
            <a:r>
              <a:rPr lang="en-IN" altLang="en-US"/>
              <a:t> can be n!  Bayes net helps</a:t>
            </a:r>
            <a:r>
              <a:rPr lang="en-IN" altLang="en-US" baseline="0"/>
              <a:t> </a:t>
            </a:r>
            <a:r>
              <a:rPr lang="en-IN" altLang="en-US"/>
              <a:t>to cut off</a:t>
            </a:r>
            <a:r>
              <a:rPr lang="en-IN" altLang="en-US" baseline="0"/>
              <a:t> variables from table leading to compact representations</a:t>
            </a:r>
            <a:endParaRPr lang="en-IN" altLang="en-US"/>
          </a:p>
          <a:p>
            <a:r>
              <a:rPr lang="en-IN" altLang="en-US"/>
              <a:t>Condition of one variable given two variables  VS  Condition of one variable given one variables</a:t>
            </a:r>
          </a:p>
          <a:p>
            <a:r>
              <a:rPr lang="en-IN" altLang="en-US"/>
              <a:t>Y|x1….</a:t>
            </a:r>
            <a:r>
              <a:rPr lang="en-IN" altLang="en-US" err="1"/>
              <a:t>xk</a:t>
            </a:r>
            <a:r>
              <a:rPr lang="en-IN" altLang="en-US"/>
              <a:t>-&gt;   size of full </a:t>
            </a:r>
            <a:r>
              <a:rPr lang="en-IN" altLang="en-US" err="1"/>
              <a:t>jt</a:t>
            </a:r>
            <a:r>
              <a:rPr lang="en-IN" altLang="en-US"/>
              <a:t> distribution 2*2^k     (y can be T or F…and k </a:t>
            </a:r>
            <a:r>
              <a:rPr lang="en-IN" altLang="en-US" err="1"/>
              <a:t>vars</a:t>
            </a:r>
            <a:r>
              <a:rPr lang="en-IN" altLang="en-US"/>
              <a:t> 2^k combinations/table entries)</a:t>
            </a:r>
          </a:p>
        </p:txBody>
      </p:sp>
      <p:sp>
        <p:nvSpPr>
          <p:cNvPr id="124932" name="Slide Number Placeholder 3"/>
          <p:cNvSpPr>
            <a:spLocks noGrp="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BCCBCD53-2C1A-40BD-93CF-EB99FCC88C08}" type="slidenum">
              <a:rPr lang="en-US" altLang="en-US" sz="1200" smtClean="0"/>
              <a:pPr/>
              <a:t>58</a:t>
            </a:fld>
            <a:endParaRPr lang="en-US" alt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a:defRPr/>
            </a:pPr>
            <a:fld id="{1A510285-EBF9-4071-B79B-E80E6CD1143D}" type="slidenum">
              <a:rPr lang="en-US" altLang="en-US" smtClean="0"/>
              <a:pPr>
                <a:defRPr/>
              </a:pPr>
              <a:t>67</a:t>
            </a:fld>
            <a:endParaRPr lang="en-US" altLang="en-US"/>
          </a:p>
        </p:txBody>
      </p:sp>
    </p:spTree>
    <p:extLst>
      <p:ext uri="{BB962C8B-B14F-4D97-AF65-F5344CB8AC3E}">
        <p14:creationId xmlns:p14="http://schemas.microsoft.com/office/powerpoint/2010/main" val="42113636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For chain rule we can have n! ordering of the variables. For Bayes Net we have to choose that ordering which is consistent with the nodes</a:t>
            </a:r>
            <a:r>
              <a:rPr lang="en-IN" baseline="0"/>
              <a:t> in the graph</a:t>
            </a:r>
            <a:endParaRPr lang="en-IN"/>
          </a:p>
        </p:txBody>
      </p:sp>
      <p:sp>
        <p:nvSpPr>
          <p:cNvPr id="4" name="Slide Number Placeholder 3"/>
          <p:cNvSpPr>
            <a:spLocks noGrp="1"/>
          </p:cNvSpPr>
          <p:nvPr>
            <p:ph type="sldNum" sz="quarter" idx="10"/>
          </p:nvPr>
        </p:nvSpPr>
        <p:spPr/>
        <p:txBody>
          <a:bodyPr/>
          <a:lstStyle/>
          <a:p>
            <a:pPr>
              <a:defRPr/>
            </a:pPr>
            <a:fld id="{1A510285-EBF9-4071-B79B-E80E6CD1143D}" type="slidenum">
              <a:rPr lang="en-US" altLang="en-US" smtClean="0"/>
              <a:pPr>
                <a:defRPr/>
              </a:pPr>
              <a:t>74</a:t>
            </a:fld>
            <a:endParaRPr lang="en-US" altLang="en-US"/>
          </a:p>
        </p:txBody>
      </p:sp>
    </p:spTree>
    <p:extLst>
      <p:ext uri="{BB962C8B-B14F-4D97-AF65-F5344CB8AC3E}">
        <p14:creationId xmlns:p14="http://schemas.microsoft.com/office/powerpoint/2010/main" val="26904677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a:ln/>
        </p:spPr>
      </p:sp>
      <p:sp>
        <p:nvSpPr>
          <p:cNvPr id="12697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p>
        </p:txBody>
      </p:sp>
      <p:sp>
        <p:nvSpPr>
          <p:cNvPr id="126980" name="Slide Number Placeholder 3"/>
          <p:cNvSpPr>
            <a:spLocks noGrp="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271ACBA7-ADE6-4D7B-9401-2CCB75E9DDF5}" type="slidenum">
              <a:rPr lang="en-US" altLang="en-US" sz="1200" smtClean="0">
                <a:solidFill>
                  <a:srgbClr val="000000"/>
                </a:solidFill>
              </a:rPr>
              <a:pPr/>
              <a:t>76</a:t>
            </a:fld>
            <a:endParaRPr lang="en-US" altLang="en-US" sz="1200">
              <a:solidFill>
                <a:srgbClr val="000000"/>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Joint representation -&gt;</a:t>
            </a:r>
            <a:r>
              <a:rPr lang="en-IN" baseline="0"/>
              <a:t> 2^ 5 </a:t>
            </a:r>
            <a:r>
              <a:rPr lang="en-IN" baseline="0" err="1"/>
              <a:t>enteries</a:t>
            </a:r>
            <a:endParaRPr lang="en-IN"/>
          </a:p>
        </p:txBody>
      </p:sp>
      <p:sp>
        <p:nvSpPr>
          <p:cNvPr id="4" name="Slide Number Placeholder 3"/>
          <p:cNvSpPr>
            <a:spLocks noGrp="1"/>
          </p:cNvSpPr>
          <p:nvPr>
            <p:ph type="sldNum" sz="quarter" idx="10"/>
          </p:nvPr>
        </p:nvSpPr>
        <p:spPr/>
        <p:txBody>
          <a:bodyPr/>
          <a:lstStyle/>
          <a:p>
            <a:pPr>
              <a:defRPr/>
            </a:pPr>
            <a:fld id="{1A510285-EBF9-4071-B79B-E80E6CD1143D}" type="slidenum">
              <a:rPr lang="en-US" altLang="en-US" smtClean="0"/>
              <a:pPr>
                <a:defRPr/>
              </a:pPr>
              <a:t>79</a:t>
            </a:fld>
            <a:endParaRPr lang="en-US" altLang="en-US"/>
          </a:p>
        </p:txBody>
      </p:sp>
    </p:spTree>
    <p:extLst>
      <p:ext uri="{BB962C8B-B14F-4D97-AF65-F5344CB8AC3E}">
        <p14:creationId xmlns:p14="http://schemas.microsoft.com/office/powerpoint/2010/main" val="2629632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a:ln/>
        </p:spPr>
      </p:sp>
      <p:sp>
        <p:nvSpPr>
          <p:cNvPr id="111619" name="Notes Placeholder 2"/>
          <p:cNvSpPr>
            <a:spLocks noGrp="1"/>
          </p:cNvSpPr>
          <p:nvPr>
            <p:ph type="body" idx="1"/>
          </p:nvPr>
        </p:nvSpPr>
        <p:spPr>
          <a:noFill/>
        </p:spPr>
        <p:txBody>
          <a:bodyPr/>
          <a:lstStyle/>
          <a:p>
            <a:r>
              <a:rPr lang="en-IN" altLang="en-US"/>
              <a:t>Tautology… something which always true  A  OR NOT_A  always true</a:t>
            </a:r>
          </a:p>
        </p:txBody>
      </p:sp>
      <p:sp>
        <p:nvSpPr>
          <p:cNvPr id="111620" name="Slide Number Placeholder 3"/>
          <p:cNvSpPr>
            <a:spLocks noGrp="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510BAB2A-FB38-4300-8354-BA8D46ED5106}" type="slidenum">
              <a:rPr lang="en-US" altLang="en-US" sz="1200" smtClean="0"/>
              <a:pPr/>
              <a:t>5</a:t>
            </a:fld>
            <a:endParaRPr lang="en-US" altLang="en-US"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Same joint distribution.</a:t>
            </a:r>
            <a:r>
              <a:rPr lang="en-IN" baseline="0"/>
              <a:t> </a:t>
            </a:r>
            <a:r>
              <a:rPr lang="en-IN"/>
              <a:t>Given joint distribution, there can be multiple representations</a:t>
            </a:r>
            <a:r>
              <a:rPr lang="en-IN" baseline="0"/>
              <a:t> of Bayes Net. Diff Bayes network,  will have diff joint distribution.</a:t>
            </a:r>
          </a:p>
          <a:p>
            <a:r>
              <a:rPr lang="en-IN" baseline="0"/>
              <a:t>Causal models are easier to come up with/think about in practice</a:t>
            </a:r>
            <a:endParaRPr lang="en-IN"/>
          </a:p>
        </p:txBody>
      </p:sp>
      <p:sp>
        <p:nvSpPr>
          <p:cNvPr id="4" name="Slide Number Placeholder 3"/>
          <p:cNvSpPr>
            <a:spLocks noGrp="1"/>
          </p:cNvSpPr>
          <p:nvPr>
            <p:ph type="sldNum" sz="quarter" idx="10"/>
          </p:nvPr>
        </p:nvSpPr>
        <p:spPr/>
        <p:txBody>
          <a:bodyPr/>
          <a:lstStyle/>
          <a:p>
            <a:pPr>
              <a:defRPr/>
            </a:pPr>
            <a:fld id="{1A510285-EBF9-4071-B79B-E80E6CD1143D}" type="slidenum">
              <a:rPr lang="en-US" altLang="en-US" smtClean="0"/>
              <a:pPr>
                <a:defRPr/>
              </a:pPr>
              <a:t>82</a:t>
            </a:fld>
            <a:endParaRPr lang="en-US" altLang="en-US"/>
          </a:p>
        </p:txBody>
      </p:sp>
    </p:spTree>
    <p:extLst>
      <p:ext uri="{BB962C8B-B14F-4D97-AF65-F5344CB8AC3E}">
        <p14:creationId xmlns:p14="http://schemas.microsoft.com/office/powerpoint/2010/main" val="2575365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a:ln/>
        </p:spPr>
      </p:sp>
      <p:sp>
        <p:nvSpPr>
          <p:cNvPr id="112643" name="Notes Placeholder 2"/>
          <p:cNvSpPr>
            <a:spLocks noGrp="1"/>
          </p:cNvSpPr>
          <p:nvPr>
            <p:ph type="body" idx="1"/>
          </p:nvPr>
        </p:nvSpPr>
        <p:spPr>
          <a:noFill/>
        </p:spPr>
        <p:txBody>
          <a:bodyPr/>
          <a:lstStyle/>
          <a:p>
            <a:r>
              <a:rPr lang="en-IN" altLang="en-US"/>
              <a:t>Uncertainty in a fact/rule --- it rained, it will rain tomorrow, it will rain today, it rains in July etc are statements which are uncertain because although mostly it rains in July in the eastern parts of India but in many of the parts it is not always certain that everyday in July it will rain. So these sort of statements are always associated with some sort of uncertainty.</a:t>
            </a:r>
          </a:p>
          <a:p>
            <a:r>
              <a:rPr lang="en-IN" altLang="en-US"/>
              <a:t>On the other hand, impreciseness is inherent in most of the statements we make.</a:t>
            </a:r>
          </a:p>
          <a:p>
            <a:r>
              <a:rPr lang="en-IN" altLang="en-US"/>
              <a:t>The boy is very tall, water is quite hot, it is quite likely that it will rain in July. What do you mean by likely/very/quite? The boy is very tall, what do you mean by very? I like him very much, how much do you like him? Is it 5, 10, 15? Now these are not precise statements. The</a:t>
            </a:r>
          </a:p>
          <a:p>
            <a:r>
              <a:rPr lang="en-IN" altLang="en-US"/>
              <a:t>height of the building is for example 20 ft, 200 ft or whatever then we quantify that and that is precise. But mostly many of our statements are not precise. Therefore in order to deal with real life problems we have to handle both uncertainty and impreciseness and that can be handled using appropriate reasoning techniques.</a:t>
            </a:r>
          </a:p>
          <a:p>
            <a:endParaRPr lang="en-IN" altLang="en-US"/>
          </a:p>
        </p:txBody>
      </p:sp>
      <p:sp>
        <p:nvSpPr>
          <p:cNvPr id="112644" name="Slide Number Placeholder 3"/>
          <p:cNvSpPr>
            <a:spLocks noGrp="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5636D913-5CCA-4F7C-9C75-507131697280}" type="slidenum">
              <a:rPr lang="en-US" altLang="en-US" sz="1200" smtClean="0"/>
              <a:pPr/>
              <a:t>9</a:t>
            </a:fld>
            <a:endParaRPr lang="en-US" alt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ln/>
        </p:spPr>
      </p:sp>
      <p:sp>
        <p:nvSpPr>
          <p:cNvPr id="113667" name="Notes Placeholder 2"/>
          <p:cNvSpPr>
            <a:spLocks noGrp="1"/>
          </p:cNvSpPr>
          <p:nvPr>
            <p:ph type="body" idx="1"/>
          </p:nvPr>
        </p:nvSpPr>
        <p:spPr>
          <a:noFill/>
        </p:spPr>
        <p:txBody>
          <a:bodyPr/>
          <a:lstStyle/>
          <a:p>
            <a:r>
              <a:rPr lang="en-IN" altLang="en-US"/>
              <a:t>That means my knowledge is incomplete. So, in order to build a system</a:t>
            </a:r>
          </a:p>
          <a:p>
            <a:r>
              <a:rPr lang="en-IN" altLang="en-US"/>
              <a:t>robust and reasonably good and at least trying to mimic human intelligence we have to deal with such incomplete knowledge.</a:t>
            </a:r>
          </a:p>
          <a:p>
            <a:endParaRPr lang="en-IN" altLang="en-US"/>
          </a:p>
        </p:txBody>
      </p:sp>
      <p:sp>
        <p:nvSpPr>
          <p:cNvPr id="113668" name="Slide Number Placeholder 3"/>
          <p:cNvSpPr>
            <a:spLocks noGrp="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4BB627AD-8F2D-4A2E-8ECE-6208CBF58B85}" type="slidenum">
              <a:rPr lang="en-US" altLang="en-US" sz="1200" smtClean="0"/>
              <a:pPr/>
              <a:t>10</a:t>
            </a:fld>
            <a:endParaRPr lang="en-US" alt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a:ln/>
        </p:spPr>
      </p:sp>
      <p:sp>
        <p:nvSpPr>
          <p:cNvPr id="114691" name="Notes Placeholder 2"/>
          <p:cNvSpPr>
            <a:spLocks noGrp="1"/>
          </p:cNvSpPr>
          <p:nvPr>
            <p:ph type="body" idx="1"/>
          </p:nvPr>
        </p:nvSpPr>
        <p:spPr>
          <a:noFill/>
        </p:spPr>
        <p:txBody>
          <a:bodyPr/>
          <a:lstStyle/>
          <a:p>
            <a:r>
              <a:rPr lang="en-IN" altLang="en-US"/>
              <a:t>And there is another problem here that uncertainties are often propagated. I</a:t>
            </a:r>
          </a:p>
          <a:p>
            <a:r>
              <a:rPr lang="en-IN" altLang="en-US"/>
              <a:t>had a scenario that a implies b and b implies c, if I perform chaining and suppose a is</a:t>
            </a:r>
          </a:p>
          <a:p>
            <a:r>
              <a:rPr lang="en-IN" altLang="en-US"/>
              <a:t>true then I come here and take this tool and infer b and since b is true I come to this</a:t>
            </a:r>
          </a:p>
          <a:p>
            <a:r>
              <a:rPr lang="en-IN" altLang="en-US"/>
              <a:t>rule and infer c. This is chaining and in each of these implications that I had here</a:t>
            </a:r>
          </a:p>
          <a:p>
            <a:r>
              <a:rPr lang="en-IN" altLang="en-US"/>
              <a:t>it was a certain implication so it was with a belief one and this was also with a belief</a:t>
            </a:r>
          </a:p>
          <a:p>
            <a:r>
              <a:rPr lang="en-IN" altLang="en-US"/>
              <a:t>one. But now if I say that a implies b with some</a:t>
            </a:r>
          </a:p>
          <a:p>
            <a:r>
              <a:rPr lang="en-IN" altLang="en-US"/>
              <a:t>certainty .7 and b implies c with some belief .6 and I know a then obviously the strength</a:t>
            </a:r>
          </a:p>
          <a:p>
            <a:r>
              <a:rPr lang="en-IN" altLang="en-US"/>
              <a:t>of belief with which I know b is less than it was here. So I infer b with a less belief</a:t>
            </a:r>
          </a:p>
          <a:p>
            <a:r>
              <a:rPr lang="en-IN" altLang="en-US"/>
              <a:t>and then I come to this rule and propagate so this thing is propagated, this lack of</a:t>
            </a:r>
          </a:p>
          <a:p>
            <a:r>
              <a:rPr lang="en-IN" altLang="en-US"/>
              <a:t>belief is propagated here and again this rule is not certain because it has got a</a:t>
            </a:r>
          </a:p>
          <a:p>
            <a:r>
              <a:rPr lang="en-IN" altLang="en-US"/>
              <a:t>strength .6 so I infer c with even weaker belief. Now let us take another scenario that</a:t>
            </a:r>
          </a:p>
          <a:p>
            <a:r>
              <a:rPr lang="en-IN" altLang="en-US"/>
              <a:t>a implies b.</a:t>
            </a:r>
          </a:p>
          <a:p>
            <a:r>
              <a:rPr lang="en-IN" altLang="en-US"/>
              <a:t>The strength of belief is .7 and a is known with some uncertainty, a is not known for</a:t>
            </a:r>
          </a:p>
          <a:p>
            <a:r>
              <a:rPr lang="en-IN" altLang="en-US"/>
              <a:t>sure and suppose a is known with some certainty of .8 now here this implication is a weak</a:t>
            </a:r>
          </a:p>
          <a:p>
            <a:r>
              <a:rPr lang="en-IN" altLang="en-US"/>
              <a:t>implication and further this antecedent is also not surely known so the strength with</a:t>
            </a:r>
          </a:p>
          <a:p>
            <a:r>
              <a:rPr lang="en-IN" altLang="en-US"/>
              <a:t>which b is inferred is also weaker than either .7 or .8. So if I had b implies c then with</a:t>
            </a:r>
          </a:p>
          <a:p>
            <a:r>
              <a:rPr lang="en-IN" altLang="en-US"/>
              <a:t>some belief of .8 this implication then through this chain of reasoning c will be inferred</a:t>
            </a:r>
          </a:p>
          <a:p>
            <a:r>
              <a:rPr lang="en-IN" altLang="en-US"/>
              <a:t>with a much weaker belief. This is what we mean by propagation of uncertainty.</a:t>
            </a:r>
          </a:p>
          <a:p>
            <a:r>
              <a:rPr lang="en-IN" altLang="en-US"/>
              <a:t>So, in the absence of interdependencies of propagation of uncertain knowledge the uncertainty of the conclusion increases. Here is an example.</a:t>
            </a:r>
          </a:p>
          <a:p>
            <a:r>
              <a:rPr lang="en-IN" altLang="en-US"/>
              <a:t>Suppose I know tomorrow will be sunny with a belief .6 and tomorrow will be warm with</a:t>
            </a:r>
          </a:p>
          <a:p>
            <a:r>
              <a:rPr lang="en-IN" altLang="en-US"/>
              <a:t>a belief .8. When I take them together; Tomorrow will be sunny and tomorrow will be warm what will be the certainty of this conjunction? This is a conjunction of these two uncertain</a:t>
            </a:r>
          </a:p>
          <a:p>
            <a:r>
              <a:rPr lang="en-IN" altLang="en-US"/>
              <a:t>statements uncertain propositions tomorrow is sunny tomorrow is warm. When I take them together what will be the strength of belief in this conjunction?</a:t>
            </a:r>
          </a:p>
          <a:p>
            <a:endParaRPr lang="en-IN" altLang="en-US"/>
          </a:p>
        </p:txBody>
      </p:sp>
      <p:sp>
        <p:nvSpPr>
          <p:cNvPr id="114692" name="Slide Number Placeholder 3"/>
          <p:cNvSpPr>
            <a:spLocks noGrp="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11BB8E5B-C823-4380-9242-B14E2C0AE451}" type="slidenum">
              <a:rPr lang="en-US" altLang="en-US" sz="1200" smtClean="0"/>
              <a:pPr/>
              <a:t>11</a:t>
            </a:fld>
            <a:endParaRPr lang="en-US" alt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a:ln/>
        </p:spPr>
      </p:sp>
      <p:sp>
        <p:nvSpPr>
          <p:cNvPr id="115715" name="Notes Placeholder 2"/>
          <p:cNvSpPr>
            <a:spLocks noGrp="1"/>
          </p:cNvSpPr>
          <p:nvPr>
            <p:ph type="body" idx="1"/>
          </p:nvPr>
        </p:nvSpPr>
        <p:spPr>
          <a:noFill/>
        </p:spPr>
        <p:txBody>
          <a:bodyPr/>
          <a:lstStyle/>
          <a:p>
            <a:r>
              <a:rPr lang="en-IN" altLang="en-US" b="1"/>
              <a:t>MYCIN</a:t>
            </a:r>
            <a:r>
              <a:rPr lang="en-IN" altLang="en-US"/>
              <a:t> was an early </a:t>
            </a:r>
            <a:r>
              <a:rPr lang="en-IN" altLang="en-US">
                <a:hlinkClick r:id="rId3" tooltip="Backward chaining"/>
              </a:rPr>
              <a:t>backward chaining</a:t>
            </a:r>
            <a:r>
              <a:rPr lang="en-IN" altLang="en-US"/>
              <a:t> </a:t>
            </a:r>
            <a:r>
              <a:rPr lang="en-IN" altLang="en-US">
                <a:hlinkClick r:id="rId4" tooltip="Expert system"/>
              </a:rPr>
              <a:t>expert system</a:t>
            </a:r>
            <a:r>
              <a:rPr lang="en-IN" altLang="en-US"/>
              <a:t> that used </a:t>
            </a:r>
            <a:r>
              <a:rPr lang="en-IN" altLang="en-US">
                <a:hlinkClick r:id="rId5" tooltip="Artificial intelligence"/>
              </a:rPr>
              <a:t>artificial intelligence</a:t>
            </a:r>
            <a:r>
              <a:rPr lang="en-IN" altLang="en-US"/>
              <a:t> to identify bacteria causing severe infections, such as </a:t>
            </a:r>
            <a:r>
              <a:rPr lang="en-IN" altLang="en-US">
                <a:hlinkClick r:id="rId6" tooltip="Bacteremia"/>
              </a:rPr>
              <a:t>bacteremia</a:t>
            </a:r>
            <a:r>
              <a:rPr lang="en-IN" altLang="en-US"/>
              <a:t> and </a:t>
            </a:r>
            <a:r>
              <a:rPr lang="en-IN" altLang="en-US">
                <a:hlinkClick r:id="rId7" tooltip="Meningitis"/>
              </a:rPr>
              <a:t>meningitis</a:t>
            </a:r>
            <a:r>
              <a:rPr lang="en-IN" altLang="en-US"/>
              <a:t>, and to recommend </a:t>
            </a:r>
            <a:r>
              <a:rPr lang="en-IN" altLang="en-US">
                <a:hlinkClick r:id="rId8" tooltip="Antibiotic"/>
              </a:rPr>
              <a:t>antibiotics</a:t>
            </a:r>
            <a:r>
              <a:rPr lang="en-IN" altLang="en-US"/>
              <a:t>, with the dosage adjusted for patient's body weight — the name derived from the antibiotics themselves, as many antibiotics have the suffix "-mycin". </a:t>
            </a:r>
          </a:p>
          <a:p>
            <a:r>
              <a:rPr lang="en-IN" altLang="en-US"/>
              <a:t>Suggestive evidence…if symptoms  are so and so then there is suggestive evidence 0.7 that the disease is so and so</a:t>
            </a:r>
          </a:p>
          <a:p>
            <a:r>
              <a:rPr lang="en-IN" altLang="en-US"/>
              <a:t>This value 0.7 points to some uncertainity or some Weakness in the strength of the belief in the conclusion. Ex. If two sides of triangle are equal, triangle is isosceles triangle.  No uncertainity</a:t>
            </a:r>
          </a:p>
          <a:p>
            <a:r>
              <a:rPr lang="en-IN" altLang="en-US"/>
              <a:t>In real life scenarios like medical reasoning, automobile diagnosis…we cannot be very sure about either evidences, or if the evidences are known and its relationship with the conclusion. There is uncertainity</a:t>
            </a:r>
          </a:p>
          <a:p>
            <a:endParaRPr lang="en-IN" altLang="en-US"/>
          </a:p>
          <a:p>
            <a:endParaRPr lang="en-IN" altLang="en-US"/>
          </a:p>
        </p:txBody>
      </p:sp>
      <p:sp>
        <p:nvSpPr>
          <p:cNvPr id="115716" name="Slide Number Placeholder 3"/>
          <p:cNvSpPr>
            <a:spLocks noGrp="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872ECC4B-246C-4CAE-B7FF-35760497CBEA}" type="slidenum">
              <a:rPr lang="en-US" altLang="en-US" sz="1200" smtClean="0"/>
              <a:pPr/>
              <a:t>13</a:t>
            </a:fld>
            <a:endParaRPr lang="en-US" alt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a:ln/>
        </p:spPr>
      </p:sp>
      <p:sp>
        <p:nvSpPr>
          <p:cNvPr id="116739" name="Notes Placeholder 2"/>
          <p:cNvSpPr>
            <a:spLocks noGrp="1"/>
          </p:cNvSpPr>
          <p:nvPr>
            <p:ph type="body" idx="1"/>
          </p:nvPr>
        </p:nvSpPr>
        <p:spPr>
          <a:noFill/>
        </p:spPr>
        <p:txBody>
          <a:bodyPr/>
          <a:lstStyle/>
          <a:p>
            <a:endParaRPr lang="en-IN" altLang="en-US"/>
          </a:p>
        </p:txBody>
      </p:sp>
      <p:sp>
        <p:nvSpPr>
          <p:cNvPr id="116740" name="Slide Number Placeholder 3"/>
          <p:cNvSpPr>
            <a:spLocks noGrp="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53F3335D-643F-4FF6-8203-37D520E4DB3E}" type="slidenum">
              <a:rPr lang="en-US" altLang="en-US" sz="1200" smtClean="0"/>
              <a:pPr/>
              <a:t>17</a:t>
            </a:fld>
            <a:endParaRPr lang="en-US"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a:ln/>
        </p:spPr>
      </p:sp>
      <p:sp>
        <p:nvSpPr>
          <p:cNvPr id="117763" name="Notes Placeholder 2"/>
          <p:cNvSpPr>
            <a:spLocks noGrp="1"/>
          </p:cNvSpPr>
          <p:nvPr>
            <p:ph type="body" idx="1"/>
          </p:nvPr>
        </p:nvSpPr>
        <p:spPr>
          <a:noFill/>
        </p:spPr>
        <p:txBody>
          <a:bodyPr/>
          <a:lstStyle/>
          <a:p>
            <a:endParaRPr lang="en-IN" altLang="en-US"/>
          </a:p>
        </p:txBody>
      </p:sp>
      <p:sp>
        <p:nvSpPr>
          <p:cNvPr id="117764" name="Slide Number Placeholder 3"/>
          <p:cNvSpPr>
            <a:spLocks noGrp="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3DE01A02-82CE-4BAE-844B-9B45EA2ED41D}" type="slidenum">
              <a:rPr lang="en-US" altLang="en-US" sz="1200" smtClean="0"/>
              <a:pPr/>
              <a:t>18</a:t>
            </a:fld>
            <a:endParaRPr lang="en-US" alt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ln/>
        </p:spPr>
      </p:sp>
      <p:sp>
        <p:nvSpPr>
          <p:cNvPr id="118787" name="Notes Placeholder 2"/>
          <p:cNvSpPr>
            <a:spLocks noGrp="1"/>
          </p:cNvSpPr>
          <p:nvPr>
            <p:ph type="body" idx="1"/>
          </p:nvPr>
        </p:nvSpPr>
        <p:spPr>
          <a:noFill/>
        </p:spPr>
        <p:txBody>
          <a:bodyPr/>
          <a:lstStyle/>
          <a:p>
            <a:endParaRPr lang="en-IN" altLang="en-US"/>
          </a:p>
        </p:txBody>
      </p:sp>
      <p:sp>
        <p:nvSpPr>
          <p:cNvPr id="118788" name="Slide Number Placeholder 3"/>
          <p:cNvSpPr>
            <a:spLocks noGrp="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3DD8B691-8C40-493F-9E28-7DD7B61079B0}" type="slidenum">
              <a:rPr lang="en-US" altLang="en-US" sz="1200" smtClean="0"/>
              <a:pPr/>
              <a:t>19</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a:t>Click to edit Master title style</a:t>
            </a:r>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4AF466F-BDA4-4F18-9C7B-FF0A9A1B0E80}" type="datetime1">
              <a:rPr lang="en-US" smtClean="0"/>
              <a:pPr/>
              <a:t>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7D469E9F-B4F5-45AD-9971-227EE2D47EED}" type="slidenum">
              <a:rPr lang="en-US" altLang="en-US" smtClean="0"/>
              <a:pPr>
                <a:defRPr/>
              </a:pPr>
              <a:t>‹#›</a:t>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FB4290-6522-4139-852E-05BD9E7F0D2E}" type="datetime1">
              <a:rPr lang="en-US" smtClean="0"/>
              <a:pPr/>
              <a:t>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9A9B8934-3464-41D2-8E8D-9BE200AD2DB3}" type="slidenum">
              <a:rPr lang="en-US" altLang="en-US" smtClean="0"/>
              <a:pPr>
                <a:defRPr/>
              </a:pPr>
              <a:t>‹#›</a:t>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B955F9-81EA-47C5-8059-9E5C2B437C70}" type="datetime1">
              <a:rPr lang="en-US" smtClean="0"/>
              <a:pPr/>
              <a:t>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5A625DD1-8F40-46E4-B525-6880DC17C128}" type="slidenum">
              <a:rPr lang="en-US" altLang="en-US" smtClean="0"/>
              <a:pPr>
                <a:defRPr/>
              </a:pPr>
              <a:t>‹#›</a:t>
            </a:fld>
            <a:endParaRPr lang="en-US"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EF607B-A47E-422C-9BEF-122CCDB7C526}" type="datetime1">
              <a:rPr lang="en-US" smtClean="0"/>
              <a:pPr/>
              <a:t>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C06827CE-4FC4-40E9-9ABB-10C3F95C1F21}" type="slidenum">
              <a:rPr lang="en-US" altLang="en-US" smtClean="0"/>
              <a:pPr>
                <a:defRPr/>
              </a:pPr>
              <a:t>‹#›</a:t>
            </a:fld>
            <a:endParaRPr lang="en-US"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a:t>Click to edit Master title style</a:t>
            </a:r>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9A7CB-BEE6-4F99-898E-913F06E8E125}" type="datetime1">
              <a:rPr lang="en-US" smtClean="0"/>
              <a:pPr/>
              <a:t>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EFC36B6D-5929-46B1-B6CC-9D34B1A7789D}" type="slidenum">
              <a:rPr lang="en-US" altLang="en-US" smtClean="0"/>
              <a:pPr>
                <a:defRPr/>
              </a:pPr>
              <a:t>‹#›</a:t>
            </a:fld>
            <a:endParaRPr lang="en-US"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EE300C-6FC5-4FC3-AF1A-075E4F50620D}" type="datetime1">
              <a:rPr lang="en-US" smtClean="0"/>
              <a:pPr/>
              <a:t>12/2/2020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defRPr/>
            </a:pPr>
            <a:fld id="{2D46BC00-596C-4023-BFAB-16A939F99FF5}" type="slidenum">
              <a:rPr lang="en-US" altLang="en-US" smtClean="0"/>
              <a:pPr>
                <a:defRPr/>
              </a:pPr>
              <a:t>‹#›</a:t>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50D295D-4A77-4DEB-B04C-9F4282A8BC04}" type="datetime1">
              <a:rPr lang="en-US" smtClean="0"/>
              <a:pPr/>
              <a:t>12/2/2020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defRPr/>
            </a:pPr>
            <a:fld id="{7E85CE4D-59D6-45A3-AEBF-21C4303CD0D7}" type="slidenum">
              <a:rPr lang="en-US" altLang="en-US" smtClean="0"/>
              <a:pPr>
                <a:defRPr/>
              </a:pPr>
              <a:t>‹#›</a:t>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2B28685-4D0C-42D5-8013-B5904CD1FCBC}" type="datetime1">
              <a:rPr lang="en-US" smtClean="0"/>
              <a:pPr/>
              <a:t>12/2/2020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defRPr/>
            </a:pPr>
            <a:fld id="{11D55E06-C9D8-41B9-8BB5-5FB9046580F1}" type="slidenum">
              <a:rPr lang="en-US" altLang="en-US" smtClean="0"/>
              <a:pPr>
                <a:defRPr/>
              </a:pPr>
              <a:t>‹#›</a:t>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F226C0-9885-4BA9-BBFA-A52CBFEBB775}" type="datetime1">
              <a:rPr lang="en-US" smtClean="0"/>
              <a:pPr/>
              <a:t>12/2/2020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CE3A09E2-ACE7-4F53-A4C0-831ADAD2850E}" type="slidenum">
              <a:rPr lang="en-US" altLang="en-US" smtClean="0"/>
              <a:pPr>
                <a:defRPr/>
              </a:pPr>
              <a:t>‹#›</a:t>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a:t>Click to edit Master title style</a:t>
            </a:r>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BEE1B38-C5EB-4D66-9137-0AFE9CDEDE8F}" type="datetime1">
              <a:rPr lang="en-US" smtClean="0"/>
              <a:pPr/>
              <a:t>12/2/2020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defRPr/>
            </a:pPr>
            <a:fld id="{AFDF58C2-BD44-4506-8A35-BD547F2064D5}" type="slidenum">
              <a:rPr lang="en-US" altLang="en-US" smtClean="0"/>
              <a:pPr>
                <a:defRPr/>
              </a:pPr>
              <a:t>‹#›</a:t>
            </a:fld>
            <a:endParaRPr lang="en-US" altLang="en-US"/>
          </a:p>
        </p:txBody>
      </p:sp>
      <p:sp>
        <p:nvSpPr>
          <p:cNvPr id="9" name="Content Placeholder 8"/>
          <p:cNvSpPr>
            <a:spLocks noGrp="1"/>
          </p:cNvSpPr>
          <p:nvPr>
            <p:ph sz="quarter" idx="13"/>
          </p:nvPr>
        </p:nvSpPr>
        <p:spPr>
          <a:xfrm>
            <a:off x="304800" y="381000"/>
            <a:ext cx="7772400" cy="4942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a:t>Click to edit Master title style</a:t>
            </a:r>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327B613C-1AD7-49D3-885D-F654C5CDBAA6}" type="datetime1">
              <a:rPr lang="en-US" smtClean="0"/>
              <a:pPr/>
              <a:t>12/2/2020</a:t>
            </a:fld>
            <a:endParaRPr lang="en-US"/>
          </a:p>
        </p:txBody>
      </p:sp>
      <p:sp>
        <p:nvSpPr>
          <p:cNvPr id="9" name="Slide Number Placeholder 8"/>
          <p:cNvSpPr>
            <a:spLocks noGrp="1"/>
          </p:cNvSpPr>
          <p:nvPr>
            <p:ph type="sldNum" sz="quarter" idx="11"/>
          </p:nvPr>
        </p:nvSpPr>
        <p:spPr/>
        <p:txBody>
          <a:bodyPr/>
          <a:lstStyle/>
          <a:p>
            <a:pPr>
              <a:defRPr/>
            </a:pPr>
            <a:fld id="{DB7F8F3C-6FA9-4D52-B55D-F312744D40B1}" type="slidenum">
              <a:rPr lang="en-US" altLang="en-US" smtClean="0"/>
              <a:pPr>
                <a:defRPr/>
              </a:pPr>
              <a:t>‹#›</a:t>
            </a:fld>
            <a:endParaRPr lang="en-US" alt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pPr>
              <a:defRPr/>
            </a:pPr>
            <a:fld id="{D21A2605-9D46-4F8D-ACB3-3DFF04F2FCC1}" type="slidenum">
              <a:rPr lang="en-US" altLang="en-US" smtClean="0"/>
              <a:pPr>
                <a:defRPr/>
              </a:pPr>
              <a:t>‹#›</a:t>
            </a:fld>
            <a:endParaRPr lang="en-US" alt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327B613C-1AD7-49D3-885D-F654C5CDBAA6}" type="datetime1">
              <a:rPr lang="en-US" smtClean="0"/>
              <a:pPr/>
              <a:t>12/2/2020</a:t>
            </a:fld>
            <a:endParaRPr lang="en-US"/>
          </a:p>
        </p:txBody>
      </p:sp>
    </p:spTree>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hf hdr="0" ftr="0" dt="0"/>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56.emf"/><Relationship Id="rId3" Type="http://schemas.openxmlformats.org/officeDocument/2006/relationships/image" Target="../media/image59.wmf"/><Relationship Id="rId7" Type="http://schemas.openxmlformats.org/officeDocument/2006/relationships/oleObject" Target="../embeddings/oleObject4.bin"/><Relationship Id="rId12" Type="http://schemas.openxmlformats.org/officeDocument/2006/relationships/image" Target="../media/image58.w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62.wmf"/><Relationship Id="rId11" Type="http://schemas.openxmlformats.org/officeDocument/2006/relationships/oleObject" Target="../embeddings/oleObject6.bin"/><Relationship Id="rId5" Type="http://schemas.openxmlformats.org/officeDocument/2006/relationships/image" Target="../media/image61.wmf"/><Relationship Id="rId10" Type="http://schemas.openxmlformats.org/officeDocument/2006/relationships/image" Target="../media/image57.wmf"/><Relationship Id="rId4" Type="http://schemas.openxmlformats.org/officeDocument/2006/relationships/image" Target="../media/image60.wmf"/><Relationship Id="rId9" Type="http://schemas.openxmlformats.org/officeDocument/2006/relationships/oleObject" Target="../embeddings/oleObject5.bin"/></Relationships>
</file>

<file path=ppt/slides/_rels/slide61.x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 Id="rId4" Type="http://schemas.openxmlformats.org/officeDocument/2006/relationships/image" Target="../media/image73.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7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7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ctrTitle"/>
          </p:nvPr>
        </p:nvSpPr>
        <p:spPr>
          <a:xfrm>
            <a:off x="685800" y="1315615"/>
            <a:ext cx="7543800" cy="3183359"/>
          </a:xfrm>
        </p:spPr>
        <p:txBody>
          <a:bodyPr/>
          <a:lstStyle/>
          <a:p>
            <a:pPr>
              <a:defRPr/>
            </a:pPr>
            <a:r>
              <a:rPr lang="en-US" altLang="en-US" sz="7200" dirty="0">
                <a:effectLst>
                  <a:outerShdw blurRad="38100" dist="38100" dir="2700000" algn="tl">
                    <a:srgbClr val="C0C0C0"/>
                  </a:outerShdw>
                </a:effectLst>
              </a:rPr>
              <a:t>Uncertain Knowledge and Reasoning</a:t>
            </a:r>
          </a:p>
        </p:txBody>
      </p:sp>
      <p:sp>
        <p:nvSpPr>
          <p:cNvPr id="14340" name="Rectangle 3"/>
          <p:cNvSpPr>
            <a:spLocks noGrp="1" noChangeArrowheads="1"/>
          </p:cNvSpPr>
          <p:nvPr>
            <p:ph type="subTitle" idx="1"/>
          </p:nvPr>
        </p:nvSpPr>
        <p:spPr>
          <a:xfrm>
            <a:off x="1371600" y="4419600"/>
            <a:ext cx="6400800" cy="1752600"/>
          </a:xfrm>
        </p:spPr>
        <p:txBody>
          <a:bodyPr/>
          <a:lstStyle/>
          <a:p>
            <a:endParaRPr lang="en-US" altLang="en-US" b="1"/>
          </a:p>
          <a:p>
            <a:endParaRPr lang="en-US" altLang="en-US" b="1"/>
          </a:p>
          <a:p>
            <a:r>
              <a:rPr lang="en-US" altLang="en-US" b="1"/>
              <a:t>By Dr. Sonali Patil</a:t>
            </a:r>
          </a:p>
        </p:txBody>
      </p:sp>
      <p:sp>
        <p:nvSpPr>
          <p:cNvPr id="14338" name="Slide Number Placeholder 3"/>
          <p:cNvSpPr>
            <a:spLocks noGrp="1"/>
          </p:cNvSpPr>
          <p:nvPr>
            <p:ph type="sldNum" sz="quarter" idx="12"/>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DF154145-660A-421E-BF5C-C1C02E823826}" type="slidenum">
              <a:rPr lang="en-US" altLang="en-US" sz="1000" smtClean="0"/>
              <a:pPr/>
              <a:t>1</a:t>
            </a:fld>
            <a:endParaRPr lang="en-US" altLang="en-US" sz="1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a:xfrm>
            <a:off x="642938" y="457200"/>
            <a:ext cx="7772400" cy="609600"/>
          </a:xfrm>
        </p:spPr>
        <p:txBody>
          <a:bodyPr/>
          <a:lstStyle/>
          <a:p>
            <a:r>
              <a:rPr lang="en-US" altLang="en-US"/>
              <a:t>Sources of uncertainty</a:t>
            </a:r>
          </a:p>
        </p:txBody>
      </p:sp>
      <p:sp>
        <p:nvSpPr>
          <p:cNvPr id="230403" name="Rectangle 3"/>
          <p:cNvSpPr>
            <a:spLocks noGrp="1" noChangeArrowheads="1"/>
          </p:cNvSpPr>
          <p:nvPr>
            <p:ph idx="1"/>
          </p:nvPr>
        </p:nvSpPr>
        <p:spPr>
          <a:xfrm>
            <a:off x="490538" y="1295400"/>
            <a:ext cx="8229600" cy="5024438"/>
          </a:xfrm>
        </p:spPr>
        <p:txBody>
          <a:bodyPr>
            <a:normAutofit lnSpcReduction="10000"/>
          </a:bodyPr>
          <a:lstStyle/>
          <a:p>
            <a:pPr>
              <a:lnSpc>
                <a:spcPct val="90000"/>
              </a:lnSpc>
              <a:spcBef>
                <a:spcPct val="0"/>
              </a:spcBef>
              <a:defRPr/>
            </a:pPr>
            <a:r>
              <a:rPr lang="en-US" altLang="en-US" sz="2800" dirty="0"/>
              <a:t>Implications may be weak</a:t>
            </a:r>
          </a:p>
          <a:p>
            <a:pPr>
              <a:lnSpc>
                <a:spcPct val="90000"/>
              </a:lnSpc>
              <a:spcBef>
                <a:spcPct val="0"/>
              </a:spcBef>
              <a:defRPr/>
            </a:pPr>
            <a:endParaRPr lang="en-US" altLang="en-US" sz="2800" dirty="0"/>
          </a:p>
          <a:p>
            <a:pPr>
              <a:lnSpc>
                <a:spcPct val="90000"/>
              </a:lnSpc>
              <a:spcBef>
                <a:spcPct val="0"/>
              </a:spcBef>
              <a:defRPr/>
            </a:pPr>
            <a:endParaRPr lang="en-US" altLang="en-US" sz="2800" dirty="0"/>
          </a:p>
          <a:p>
            <a:pPr>
              <a:lnSpc>
                <a:spcPct val="90000"/>
              </a:lnSpc>
              <a:spcBef>
                <a:spcPct val="0"/>
              </a:spcBef>
              <a:defRPr/>
            </a:pPr>
            <a:endParaRPr lang="en-US" altLang="en-US" sz="2800" dirty="0"/>
          </a:p>
          <a:p>
            <a:pPr>
              <a:lnSpc>
                <a:spcPct val="90000"/>
              </a:lnSpc>
              <a:spcBef>
                <a:spcPct val="0"/>
              </a:spcBef>
              <a:defRPr/>
            </a:pPr>
            <a:r>
              <a:rPr lang="en-US" altLang="en-US" sz="2800" dirty="0"/>
              <a:t>Imprecise language like often, rarely, sometimes</a:t>
            </a:r>
          </a:p>
          <a:p>
            <a:pPr lvl="1">
              <a:lnSpc>
                <a:spcPct val="90000"/>
              </a:lnSpc>
              <a:spcBef>
                <a:spcPct val="0"/>
              </a:spcBef>
              <a:defRPr/>
            </a:pPr>
            <a:r>
              <a:rPr lang="en-US" altLang="en-US" dirty="0"/>
              <a:t>Need to quantify these terms of frequencies</a:t>
            </a:r>
          </a:p>
          <a:p>
            <a:pPr lvl="1">
              <a:lnSpc>
                <a:spcPct val="90000"/>
              </a:lnSpc>
              <a:spcBef>
                <a:spcPct val="0"/>
              </a:spcBef>
              <a:defRPr/>
            </a:pPr>
            <a:r>
              <a:rPr lang="en-US" altLang="en-US" dirty="0"/>
              <a:t>Need to design rules for reasoning with these frequencies</a:t>
            </a:r>
          </a:p>
          <a:p>
            <a:pPr lvl="1">
              <a:lnSpc>
                <a:spcPct val="90000"/>
              </a:lnSpc>
              <a:spcBef>
                <a:spcPct val="0"/>
              </a:spcBef>
              <a:defRPr/>
            </a:pPr>
            <a:endParaRPr lang="en-US" altLang="en-US" dirty="0"/>
          </a:p>
          <a:p>
            <a:pPr>
              <a:lnSpc>
                <a:spcPct val="90000"/>
              </a:lnSpc>
              <a:spcBef>
                <a:spcPct val="0"/>
              </a:spcBef>
              <a:defRPr/>
            </a:pPr>
            <a:r>
              <a:rPr lang="en-US" altLang="en-US" sz="2800" dirty="0"/>
              <a:t>Precise information (input) may be too complex</a:t>
            </a:r>
          </a:p>
          <a:p>
            <a:pPr lvl="1">
              <a:lnSpc>
                <a:spcPct val="90000"/>
              </a:lnSpc>
              <a:spcBef>
                <a:spcPct val="0"/>
              </a:spcBef>
              <a:defRPr/>
            </a:pPr>
            <a:r>
              <a:rPr lang="en-US" altLang="en-US" dirty="0"/>
              <a:t>Too many antecedents or consequents</a:t>
            </a:r>
          </a:p>
          <a:p>
            <a:pPr marL="0" indent="0">
              <a:lnSpc>
                <a:spcPct val="90000"/>
              </a:lnSpc>
              <a:spcBef>
                <a:spcPct val="0"/>
              </a:spcBef>
              <a:buFontTx/>
              <a:buNone/>
              <a:defRPr/>
            </a:pPr>
            <a:endParaRPr lang="en-US" altLang="en-US" sz="2800" dirty="0"/>
          </a:p>
          <a:p>
            <a:pPr marL="0" indent="0">
              <a:lnSpc>
                <a:spcPct val="90000"/>
              </a:lnSpc>
              <a:spcBef>
                <a:spcPct val="0"/>
              </a:spcBef>
              <a:buFontTx/>
              <a:buNone/>
              <a:defRPr/>
            </a:pPr>
            <a:endParaRPr lang="en-US" altLang="en-US" sz="2800" dirty="0"/>
          </a:p>
          <a:p>
            <a:pPr>
              <a:lnSpc>
                <a:spcPct val="90000"/>
              </a:lnSpc>
              <a:spcBef>
                <a:spcPct val="0"/>
              </a:spcBef>
              <a:defRPr/>
            </a:pPr>
            <a:r>
              <a:rPr lang="en-US" altLang="en-US" sz="2800" dirty="0"/>
              <a:t>Incomplete Knowledge</a:t>
            </a:r>
          </a:p>
          <a:p>
            <a:pPr lvl="1">
              <a:lnSpc>
                <a:spcPct val="90000"/>
              </a:lnSpc>
              <a:spcBef>
                <a:spcPct val="0"/>
              </a:spcBef>
              <a:defRPr/>
            </a:pPr>
            <a:r>
              <a:rPr lang="en-US" altLang="en-US" dirty="0"/>
              <a:t>We may not  know or guess all the possible antecedents or consequents</a:t>
            </a:r>
          </a:p>
          <a:p>
            <a:pPr lvl="1">
              <a:lnSpc>
                <a:spcPct val="90000"/>
              </a:lnSpc>
              <a:spcBef>
                <a:spcPct val="0"/>
              </a:spcBef>
              <a:defRPr/>
            </a:pPr>
            <a:r>
              <a:rPr lang="en-US" altLang="en-US" dirty="0"/>
              <a:t>The bell rang due to some spooky reason</a:t>
            </a:r>
          </a:p>
        </p:txBody>
      </p:sp>
      <p:sp>
        <p:nvSpPr>
          <p:cNvPr id="24578" name="Slide Number Placeholder 3"/>
          <p:cNvSpPr>
            <a:spLocks noGrp="1"/>
          </p:cNvSpPr>
          <p:nvPr>
            <p:ph type="sldNum" sz="quarter" idx="12"/>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D59F84D9-0BC1-425A-B66B-2E128BBCC279}" type="slidenum">
              <a:rPr lang="en-US" altLang="en-US" sz="1000" smtClean="0"/>
              <a:pPr/>
              <a:t>10</a:t>
            </a:fld>
            <a:endParaRPr lang="en-US" altLang="en-US" sz="1000"/>
          </a:p>
        </p:txBody>
      </p:sp>
      <p:pic>
        <p:nvPicPr>
          <p:cNvPr id="2458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752600"/>
            <a:ext cx="3457575" cy="904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58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500" y="4572000"/>
            <a:ext cx="5524500"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642938" y="457200"/>
            <a:ext cx="7772400" cy="609600"/>
          </a:xfrm>
        </p:spPr>
        <p:txBody>
          <a:bodyPr/>
          <a:lstStyle/>
          <a:p>
            <a:r>
              <a:rPr lang="en-US" altLang="en-US"/>
              <a:t>Sources of uncertainty</a:t>
            </a:r>
          </a:p>
        </p:txBody>
      </p:sp>
      <p:sp>
        <p:nvSpPr>
          <p:cNvPr id="25604" name="Rectangle 3"/>
          <p:cNvSpPr>
            <a:spLocks noGrp="1" noChangeArrowheads="1"/>
          </p:cNvSpPr>
          <p:nvPr>
            <p:ph idx="1"/>
          </p:nvPr>
        </p:nvSpPr>
        <p:spPr>
          <a:xfrm>
            <a:off x="490538" y="1295400"/>
            <a:ext cx="8229600" cy="5024438"/>
          </a:xfrm>
        </p:spPr>
        <p:txBody>
          <a:bodyPr/>
          <a:lstStyle/>
          <a:p>
            <a:pPr>
              <a:lnSpc>
                <a:spcPct val="90000"/>
              </a:lnSpc>
              <a:spcBef>
                <a:spcPct val="0"/>
              </a:spcBef>
            </a:pPr>
            <a:r>
              <a:rPr lang="en-US" altLang="en-US" sz="2800"/>
              <a:t>Conflicting Information</a:t>
            </a:r>
          </a:p>
          <a:p>
            <a:pPr lvl="1">
              <a:lnSpc>
                <a:spcPct val="90000"/>
              </a:lnSpc>
              <a:spcBef>
                <a:spcPct val="0"/>
              </a:spcBef>
            </a:pPr>
            <a:r>
              <a:rPr lang="en-US" altLang="en-US"/>
              <a:t>Patient-complicated symptoms-two diff doctors-may be possible they differ in there diagnosis if the symptoms do not lead to a vary obvious disease</a:t>
            </a:r>
          </a:p>
          <a:p>
            <a:pPr lvl="1">
              <a:lnSpc>
                <a:spcPct val="90000"/>
              </a:lnSpc>
              <a:spcBef>
                <a:spcPct val="0"/>
              </a:spcBef>
            </a:pPr>
            <a:endParaRPr lang="en-US" altLang="en-US"/>
          </a:p>
          <a:p>
            <a:pPr lvl="1">
              <a:lnSpc>
                <a:spcPct val="90000"/>
              </a:lnSpc>
              <a:spcBef>
                <a:spcPct val="0"/>
              </a:spcBef>
            </a:pPr>
            <a:endParaRPr lang="en-US" altLang="en-US"/>
          </a:p>
          <a:p>
            <a:pPr lvl="1">
              <a:lnSpc>
                <a:spcPct val="90000"/>
              </a:lnSpc>
              <a:spcBef>
                <a:spcPct val="0"/>
              </a:spcBef>
            </a:pPr>
            <a:endParaRPr lang="en-US" altLang="en-US"/>
          </a:p>
          <a:p>
            <a:pPr>
              <a:lnSpc>
                <a:spcPct val="90000"/>
              </a:lnSpc>
              <a:spcBef>
                <a:spcPct val="0"/>
              </a:spcBef>
            </a:pPr>
            <a:r>
              <a:rPr lang="en-US" altLang="en-US"/>
              <a:t>Propagation of Uncertainties</a:t>
            </a:r>
          </a:p>
          <a:p>
            <a:pPr lvl="1">
              <a:lnSpc>
                <a:spcPct val="90000"/>
              </a:lnSpc>
              <a:spcBef>
                <a:spcPct val="0"/>
              </a:spcBef>
            </a:pPr>
            <a:r>
              <a:rPr lang="en-US" altLang="en-US"/>
              <a:t>In absence of interdependencies of propagation of uncertain knowledge the uncertainty of the conclusions increases</a:t>
            </a:r>
          </a:p>
        </p:txBody>
      </p:sp>
      <p:sp>
        <p:nvSpPr>
          <p:cNvPr id="25602" name="Slide Number Placeholder 3"/>
          <p:cNvSpPr>
            <a:spLocks noGrp="1"/>
          </p:cNvSpPr>
          <p:nvPr>
            <p:ph type="sldNum" sz="quarter" idx="12"/>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E41A9C5F-82DF-4F65-A3E5-3FB66043E925}" type="slidenum">
              <a:rPr lang="en-US" altLang="en-US" sz="1000" smtClean="0"/>
              <a:pPr/>
              <a:t>11</a:t>
            </a:fld>
            <a:endParaRPr lang="en-US" altLang="en-US" sz="1000"/>
          </a:p>
        </p:txBody>
      </p:sp>
      <p:pic>
        <p:nvPicPr>
          <p:cNvPr id="2560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619375"/>
            <a:ext cx="3962400"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4438650"/>
            <a:ext cx="5334000" cy="666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endParaRPr lang="en-IN" altLang="en-US"/>
          </a:p>
        </p:txBody>
      </p:sp>
      <p:pic>
        <p:nvPicPr>
          <p:cNvPr id="26630"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809875" y="3810000"/>
            <a:ext cx="3219450" cy="2600325"/>
          </a:xfrm>
          <a:noFill/>
        </p:spPr>
      </p:pic>
      <p:sp>
        <p:nvSpPr>
          <p:cNvPr id="26627" name="Slide Number Placeholder 3"/>
          <p:cNvSpPr>
            <a:spLocks noGrp="1"/>
          </p:cNvSpPr>
          <p:nvPr>
            <p:ph type="sldNum" sz="quarter" idx="12"/>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59E4AFEF-0D0D-4678-9849-5BA429DF8E38}" type="slidenum">
              <a:rPr lang="en-US" altLang="en-US" sz="1000" smtClean="0"/>
              <a:pPr/>
              <a:t>12</a:t>
            </a:fld>
            <a:endParaRPr lang="en-US" altLang="en-US" sz="1000"/>
          </a:p>
        </p:txBody>
      </p:sp>
      <p:pic>
        <p:nvPicPr>
          <p:cNvPr id="2662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771650"/>
            <a:ext cx="2381250" cy="165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1771650"/>
            <a:ext cx="2543175"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685800" y="76200"/>
            <a:ext cx="7772400" cy="1143000"/>
          </a:xfrm>
        </p:spPr>
        <p:txBody>
          <a:bodyPr/>
          <a:lstStyle/>
          <a:p>
            <a:r>
              <a:rPr lang="en-IN" altLang="en-US"/>
              <a:t>Methods of handling Uncertainty</a:t>
            </a:r>
          </a:p>
        </p:txBody>
      </p:sp>
      <p:sp>
        <p:nvSpPr>
          <p:cNvPr id="3" name="Content Placeholder 2"/>
          <p:cNvSpPr>
            <a:spLocks noGrp="1"/>
          </p:cNvSpPr>
          <p:nvPr>
            <p:ph idx="1"/>
          </p:nvPr>
        </p:nvSpPr>
        <p:spPr>
          <a:xfrm>
            <a:off x="685800" y="1447800"/>
            <a:ext cx="7772400" cy="4114800"/>
          </a:xfrm>
        </p:spPr>
        <p:txBody>
          <a:bodyPr>
            <a:noAutofit/>
          </a:bodyPr>
          <a:lstStyle/>
          <a:p>
            <a:pPr marL="342900" indent="-342900" eaLnBrk="1" hangingPunct="1">
              <a:lnSpc>
                <a:spcPct val="90000"/>
              </a:lnSpc>
              <a:defRPr/>
            </a:pPr>
            <a:r>
              <a:rPr lang="en-US" altLang="en-US" sz="2400">
                <a:solidFill>
                  <a:srgbClr val="000000"/>
                </a:solidFill>
              </a:rPr>
              <a:t>Fuzzy Logic</a:t>
            </a:r>
          </a:p>
          <a:p>
            <a:pPr marL="742950" lvl="1" indent="-285750" eaLnBrk="1" hangingPunct="1">
              <a:lnSpc>
                <a:spcPct val="90000"/>
              </a:lnSpc>
              <a:defRPr/>
            </a:pPr>
            <a:r>
              <a:rPr lang="en-US" altLang="en-US">
                <a:solidFill>
                  <a:srgbClr val="000000"/>
                </a:solidFill>
              </a:rPr>
              <a:t>Logic that extends traditional 2-valued logic to be a continuous logic (values from 0 to 1)</a:t>
            </a:r>
          </a:p>
          <a:p>
            <a:pPr marL="1143000" lvl="2" indent="-228600" eaLnBrk="1" hangingPunct="1">
              <a:lnSpc>
                <a:spcPct val="90000"/>
              </a:lnSpc>
              <a:defRPr/>
            </a:pPr>
            <a:r>
              <a:rPr lang="en-US" altLang="en-US">
                <a:solidFill>
                  <a:srgbClr val="000000"/>
                </a:solidFill>
              </a:rPr>
              <a:t>while this early on was developed to handle natural language ambiguities such as “you are </a:t>
            </a:r>
            <a:r>
              <a:rPr lang="en-US" altLang="en-US" i="1">
                <a:solidFill>
                  <a:srgbClr val="000000"/>
                </a:solidFill>
              </a:rPr>
              <a:t>very </a:t>
            </a:r>
            <a:r>
              <a:rPr lang="en-US" altLang="en-US">
                <a:solidFill>
                  <a:srgbClr val="000000"/>
                </a:solidFill>
              </a:rPr>
              <a:t>tall” it instead is more successfully applied to device controllers</a:t>
            </a:r>
          </a:p>
          <a:p>
            <a:pPr marL="342900" indent="-342900" eaLnBrk="1" hangingPunct="1">
              <a:lnSpc>
                <a:spcPct val="90000"/>
              </a:lnSpc>
              <a:defRPr/>
            </a:pPr>
            <a:r>
              <a:rPr lang="en-US" altLang="en-US" sz="2400">
                <a:solidFill>
                  <a:srgbClr val="000000"/>
                </a:solidFill>
              </a:rPr>
              <a:t>Probabilistic Reasoning</a:t>
            </a:r>
          </a:p>
          <a:p>
            <a:pPr marL="742950" lvl="1" indent="-285750" eaLnBrk="1" hangingPunct="1">
              <a:lnSpc>
                <a:spcPct val="90000"/>
              </a:lnSpc>
              <a:defRPr/>
            </a:pPr>
            <a:r>
              <a:rPr lang="en-US" altLang="en-US">
                <a:solidFill>
                  <a:srgbClr val="000000"/>
                </a:solidFill>
              </a:rPr>
              <a:t>Using probabilities as part of the data and using Bayes theorem or variants to reason over what is most likely</a:t>
            </a:r>
          </a:p>
          <a:p>
            <a:pPr marL="342900" indent="-342900" eaLnBrk="1" hangingPunct="1">
              <a:lnSpc>
                <a:spcPct val="90000"/>
              </a:lnSpc>
              <a:defRPr/>
            </a:pPr>
            <a:r>
              <a:rPr lang="en-US" altLang="en-US" sz="2400">
                <a:solidFill>
                  <a:srgbClr val="000000"/>
                </a:solidFill>
              </a:rPr>
              <a:t>Hidden Markov Models</a:t>
            </a:r>
          </a:p>
          <a:p>
            <a:pPr marL="742950" lvl="1" indent="-285750" eaLnBrk="1" hangingPunct="1">
              <a:lnSpc>
                <a:spcPct val="90000"/>
              </a:lnSpc>
              <a:defRPr/>
            </a:pPr>
            <a:r>
              <a:rPr lang="en-US" altLang="en-US">
                <a:solidFill>
                  <a:srgbClr val="000000"/>
                </a:solidFill>
              </a:rPr>
              <a:t>A variant of probabilistic reasoning where internal states are not observable (so they are called hidden)</a:t>
            </a:r>
          </a:p>
          <a:p>
            <a:pPr marL="342900" indent="-342900" eaLnBrk="1" hangingPunct="1">
              <a:lnSpc>
                <a:spcPct val="90000"/>
              </a:lnSpc>
              <a:defRPr/>
            </a:pPr>
            <a:r>
              <a:rPr lang="en-US" altLang="en-US" sz="2400">
                <a:solidFill>
                  <a:srgbClr val="000000"/>
                </a:solidFill>
              </a:rPr>
              <a:t>Certainty Factors and Qualitative Fuzzy Logics</a:t>
            </a:r>
          </a:p>
          <a:p>
            <a:pPr marL="742950" lvl="1" indent="-285750" eaLnBrk="1" hangingPunct="1">
              <a:lnSpc>
                <a:spcPct val="90000"/>
              </a:lnSpc>
              <a:defRPr/>
            </a:pPr>
            <a:r>
              <a:rPr lang="en-US" altLang="en-US">
                <a:solidFill>
                  <a:srgbClr val="000000"/>
                </a:solidFill>
              </a:rPr>
              <a:t>More ad hoc approaches (non formal) that might be more flexible or at least more human-like (MYCIN expert system)</a:t>
            </a:r>
          </a:p>
          <a:p>
            <a:pPr marL="342900" indent="-342900" eaLnBrk="1" hangingPunct="1">
              <a:lnSpc>
                <a:spcPct val="90000"/>
              </a:lnSpc>
              <a:defRPr/>
            </a:pPr>
            <a:r>
              <a:rPr lang="en-US" altLang="en-US" sz="2400">
                <a:solidFill>
                  <a:srgbClr val="000000"/>
                </a:solidFill>
              </a:rPr>
              <a:t>Neural Networks</a:t>
            </a:r>
          </a:p>
          <a:p>
            <a:pPr marL="457200" lvl="1" indent="0" eaLnBrk="1" hangingPunct="1">
              <a:lnSpc>
                <a:spcPct val="90000"/>
              </a:lnSpc>
              <a:buFontTx/>
              <a:buNone/>
              <a:defRPr/>
            </a:pPr>
            <a:endParaRPr lang="en-US" altLang="en-US">
              <a:solidFill>
                <a:srgbClr val="000000"/>
              </a:solidFill>
            </a:endParaRPr>
          </a:p>
          <a:p>
            <a:pPr>
              <a:defRPr/>
            </a:pPr>
            <a:endParaRPr lang="en-IN" sz="2400"/>
          </a:p>
        </p:txBody>
      </p:sp>
      <p:sp>
        <p:nvSpPr>
          <p:cNvPr id="28676" name="Slide Number Placeholder 3"/>
          <p:cNvSpPr>
            <a:spLocks noGrp="1"/>
          </p:cNvSpPr>
          <p:nvPr>
            <p:ph type="sldNum" sz="quarter" idx="12"/>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55EF2BA3-7C37-4782-86E2-C26073FD4649}" type="slidenum">
              <a:rPr lang="en-US" altLang="en-US" sz="1000" smtClean="0"/>
              <a:pPr/>
              <a:t>13</a:t>
            </a:fld>
            <a:endParaRPr lang="en-US" altLang="en-US" sz="1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r>
              <a:rPr lang="en-US" altLang="en-US"/>
              <a:t>Uncertainty tradeoffs</a:t>
            </a:r>
          </a:p>
        </p:txBody>
      </p:sp>
      <p:sp>
        <p:nvSpPr>
          <p:cNvPr id="29700" name="Rectangle 3"/>
          <p:cNvSpPr>
            <a:spLocks noGrp="1" noChangeArrowheads="1"/>
          </p:cNvSpPr>
          <p:nvPr>
            <p:ph idx="1"/>
          </p:nvPr>
        </p:nvSpPr>
        <p:spPr>
          <a:xfrm>
            <a:off x="685800" y="1676400"/>
            <a:ext cx="7772400" cy="4419600"/>
          </a:xfrm>
        </p:spPr>
        <p:txBody>
          <a:bodyPr>
            <a:normAutofit/>
          </a:bodyPr>
          <a:lstStyle/>
          <a:p>
            <a:pPr>
              <a:lnSpc>
                <a:spcPct val="90000"/>
              </a:lnSpc>
            </a:pPr>
            <a:r>
              <a:rPr lang="en-US" altLang="en-US" sz="2400" b="1"/>
              <a:t>Bayesian networks:</a:t>
            </a:r>
            <a:r>
              <a:rPr lang="en-US" altLang="en-US" sz="2400"/>
              <a:t> Nice theoretical properties combined with efficient reasoning make BNs very popular; limited expressiveness, knowledge, engineering challenges may limit uses</a:t>
            </a:r>
          </a:p>
          <a:p>
            <a:pPr>
              <a:lnSpc>
                <a:spcPct val="90000"/>
              </a:lnSpc>
            </a:pPr>
            <a:r>
              <a:rPr lang="en-US" altLang="en-US" sz="2400" b="1"/>
              <a:t>Non-monotonic logic:</a:t>
            </a:r>
            <a:r>
              <a:rPr lang="en-US" altLang="en-US" sz="2400"/>
              <a:t> Represent commonsense reasoning, but can be computationally very expensive</a:t>
            </a:r>
          </a:p>
          <a:p>
            <a:pPr>
              <a:lnSpc>
                <a:spcPct val="90000"/>
              </a:lnSpc>
            </a:pPr>
            <a:r>
              <a:rPr lang="en-US" altLang="en-US" sz="2400" b="1"/>
              <a:t>Certainty factors:</a:t>
            </a:r>
            <a:r>
              <a:rPr lang="en-US" altLang="en-US" sz="2400"/>
              <a:t> Not semantically well founded</a:t>
            </a:r>
          </a:p>
          <a:p>
            <a:pPr>
              <a:lnSpc>
                <a:spcPct val="90000"/>
              </a:lnSpc>
            </a:pPr>
            <a:r>
              <a:rPr lang="en-US" altLang="en-US" sz="2400" b="1">
                <a:sym typeface="Symbol" pitchFamily="18" charset="2"/>
              </a:rPr>
              <a:t>Fuzzy reasoning:</a:t>
            </a:r>
            <a:r>
              <a:rPr lang="en-US" altLang="en-US" sz="2400">
                <a:sym typeface="Symbol" pitchFamily="18" charset="2"/>
              </a:rPr>
              <a:t> Semantics are unclear (fuzzy!), but has proved very useful for commercial applications</a:t>
            </a:r>
          </a:p>
        </p:txBody>
      </p:sp>
      <p:sp>
        <p:nvSpPr>
          <p:cNvPr id="29698" name="Slide Number Placeholder 3"/>
          <p:cNvSpPr>
            <a:spLocks noGrp="1"/>
          </p:cNvSpPr>
          <p:nvPr>
            <p:ph type="sldNum" sz="quarter" idx="12"/>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B161A7A8-B70A-4ECE-9795-B694A658350C}" type="slidenum">
              <a:rPr lang="en-US" altLang="en-US" sz="1000" smtClean="0"/>
              <a:pPr/>
              <a:t>14</a:t>
            </a:fld>
            <a:endParaRPr lang="en-US" altLang="en-US" sz="10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685800" y="152400"/>
            <a:ext cx="7772400" cy="1143000"/>
          </a:xfrm>
        </p:spPr>
        <p:txBody>
          <a:bodyPr/>
          <a:lstStyle/>
          <a:p>
            <a:r>
              <a:rPr lang="en-IN" altLang="en-US"/>
              <a:t>Probability Theory</a:t>
            </a:r>
          </a:p>
        </p:txBody>
      </p:sp>
      <p:sp>
        <p:nvSpPr>
          <p:cNvPr id="3" name="Content Placeholder 2"/>
          <p:cNvSpPr>
            <a:spLocks noGrp="1"/>
          </p:cNvSpPr>
          <p:nvPr>
            <p:ph idx="1"/>
          </p:nvPr>
        </p:nvSpPr>
        <p:spPr>
          <a:xfrm>
            <a:off x="685800" y="1371600"/>
            <a:ext cx="7772400" cy="4114800"/>
          </a:xfrm>
        </p:spPr>
        <p:txBody>
          <a:bodyPr/>
          <a:lstStyle/>
          <a:p>
            <a:pPr>
              <a:defRPr/>
            </a:pPr>
            <a:r>
              <a:rPr lang="en-IN"/>
              <a:t>Deals with degrees of belief</a:t>
            </a:r>
          </a:p>
          <a:p>
            <a:pPr>
              <a:defRPr/>
            </a:pPr>
            <a:r>
              <a:rPr lang="en-IN"/>
              <a:t>Provides a way of summarizing the uncertainty that comes from our laziness &amp; ignorance thereby solving the qualification problem (specifying all exceptions)</a:t>
            </a:r>
          </a:p>
          <a:p>
            <a:pPr lvl="1">
              <a:defRPr/>
            </a:pPr>
            <a:r>
              <a:rPr lang="en-IN"/>
              <a:t>A90 will take us to airport on time, as long as car doesn't break down or run out of gas, does not indulge into accident, no accidents on bridge, plane doesn't live early, no meteorite hits the car, and ….)</a:t>
            </a:r>
          </a:p>
          <a:p>
            <a:pPr marL="339725" lvl="1" indent="0">
              <a:spcBef>
                <a:spcPts val="0"/>
              </a:spcBef>
              <a:buFontTx/>
              <a:buNone/>
              <a:defRPr/>
            </a:pPr>
            <a:r>
              <a:rPr lang="en-IN"/>
              <a:t>                           0.8</a:t>
            </a:r>
          </a:p>
          <a:p>
            <a:pPr>
              <a:spcBef>
                <a:spcPts val="0"/>
              </a:spcBef>
              <a:defRPr/>
            </a:pPr>
            <a:r>
              <a:rPr lang="en-IN"/>
              <a:t> Toothache            cavity</a:t>
            </a:r>
          </a:p>
          <a:p>
            <a:pPr lvl="1">
              <a:spcBef>
                <a:spcPts val="0"/>
              </a:spcBef>
              <a:defRPr/>
            </a:pPr>
            <a:r>
              <a:rPr lang="en-IN"/>
              <a:t>The probability  that  the patient has a cavity, given that she has a toothache is 0.8 </a:t>
            </a:r>
          </a:p>
          <a:p>
            <a:pPr lvl="1">
              <a:spcBef>
                <a:spcPts val="0"/>
              </a:spcBef>
              <a:defRPr/>
            </a:pPr>
            <a:endParaRPr lang="en-IN"/>
          </a:p>
        </p:txBody>
      </p:sp>
      <p:sp>
        <p:nvSpPr>
          <p:cNvPr id="30724" name="Slide Number Placeholder 3"/>
          <p:cNvSpPr>
            <a:spLocks noGrp="1"/>
          </p:cNvSpPr>
          <p:nvPr>
            <p:ph type="sldNum" sz="quarter" idx="12"/>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4DF066FC-3C57-4C64-8DBD-C9D97C37ED71}" type="slidenum">
              <a:rPr lang="en-US" altLang="en-US" sz="1000" smtClean="0"/>
              <a:pPr/>
              <a:t>15</a:t>
            </a:fld>
            <a:endParaRPr lang="en-US" altLang="en-US" sz="1000"/>
          </a:p>
        </p:txBody>
      </p:sp>
      <p:sp>
        <p:nvSpPr>
          <p:cNvPr id="30725" name="Right Arrow 4"/>
          <p:cNvSpPr>
            <a:spLocks noChangeArrowheads="1"/>
          </p:cNvSpPr>
          <p:nvPr/>
        </p:nvSpPr>
        <p:spPr bwMode="auto">
          <a:xfrm>
            <a:off x="2667000" y="4495800"/>
            <a:ext cx="304800" cy="152400"/>
          </a:xfrm>
          <a:prstGeom prst="rightArrow">
            <a:avLst>
              <a:gd name="adj1" fmla="val 50000"/>
              <a:gd name="adj2"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I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685800" y="152400"/>
            <a:ext cx="7772400" cy="1143000"/>
          </a:xfrm>
        </p:spPr>
        <p:txBody>
          <a:bodyPr/>
          <a:lstStyle/>
          <a:p>
            <a:r>
              <a:rPr lang="en-IN" altLang="en-US"/>
              <a:t>Probability Theory</a:t>
            </a:r>
          </a:p>
        </p:txBody>
      </p:sp>
      <p:sp>
        <p:nvSpPr>
          <p:cNvPr id="31747" name="Content Placeholder 2"/>
          <p:cNvSpPr>
            <a:spLocks noGrp="1"/>
          </p:cNvSpPr>
          <p:nvPr>
            <p:ph idx="1"/>
          </p:nvPr>
        </p:nvSpPr>
        <p:spPr>
          <a:xfrm>
            <a:off x="685800" y="1143000"/>
            <a:ext cx="7772400" cy="4114800"/>
          </a:xfrm>
        </p:spPr>
        <p:txBody>
          <a:bodyPr/>
          <a:lstStyle/>
          <a:p>
            <a:pPr>
              <a:spcBef>
                <a:spcPct val="0"/>
              </a:spcBef>
            </a:pPr>
            <a:r>
              <a:rPr lang="en-IN" altLang="en-US"/>
              <a:t>Consider  previous statement: “The probability  that  the patient has a cavity, given that she has a toothache is 0.8” </a:t>
            </a:r>
          </a:p>
          <a:p>
            <a:pPr>
              <a:spcBef>
                <a:spcPct val="0"/>
              </a:spcBef>
            </a:pPr>
            <a:r>
              <a:rPr lang="en-IN" altLang="en-US"/>
              <a:t>If we later learn that patient has  a history of gum disease we can say  “The probability  that  the patient has a cavity, given that she has a toothache and a history of gum disease, is 0.4”</a:t>
            </a:r>
          </a:p>
          <a:p>
            <a:pPr>
              <a:spcBef>
                <a:spcPct val="0"/>
              </a:spcBef>
            </a:pPr>
            <a:r>
              <a:rPr lang="en-IN" altLang="en-US"/>
              <a:t>If further we gather evidence, we can say “The probability  that  the patient has a cavity, given all we know now, is almost zero”</a:t>
            </a:r>
          </a:p>
          <a:p>
            <a:pPr>
              <a:spcBef>
                <a:spcPct val="0"/>
              </a:spcBef>
            </a:pPr>
            <a:r>
              <a:rPr lang="en-IN" altLang="en-US"/>
              <a:t>Above three statements do not contradict each other; each is a separate assertion about a difference knowledge state</a:t>
            </a:r>
          </a:p>
        </p:txBody>
      </p:sp>
      <p:sp>
        <p:nvSpPr>
          <p:cNvPr id="31748" name="Slide Number Placeholder 3"/>
          <p:cNvSpPr>
            <a:spLocks noGrp="1"/>
          </p:cNvSpPr>
          <p:nvPr>
            <p:ph type="sldNum" sz="quarter" idx="12"/>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F95C06AD-98BC-455C-BFCC-5487CC9093B6}" type="slidenum">
              <a:rPr lang="en-US" altLang="en-US" sz="1000" smtClean="0"/>
              <a:pPr/>
              <a:t>16</a:t>
            </a:fld>
            <a:endParaRPr lang="en-US" altLang="en-US" sz="10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685800" y="381000"/>
            <a:ext cx="7772400" cy="1143000"/>
          </a:xfrm>
        </p:spPr>
        <p:txBody>
          <a:bodyPr/>
          <a:lstStyle/>
          <a:p>
            <a:r>
              <a:rPr lang="en-IN" altLang="en-US"/>
              <a:t>Uncertainty and rational decisions</a:t>
            </a:r>
          </a:p>
        </p:txBody>
      </p:sp>
      <p:sp>
        <p:nvSpPr>
          <p:cNvPr id="32771" name="Content Placeholder 2"/>
          <p:cNvSpPr>
            <a:spLocks noGrp="1"/>
          </p:cNvSpPr>
          <p:nvPr>
            <p:ph idx="1"/>
          </p:nvPr>
        </p:nvSpPr>
        <p:spPr>
          <a:xfrm>
            <a:off x="685800" y="1676400"/>
            <a:ext cx="7772400" cy="4114800"/>
          </a:xfrm>
        </p:spPr>
        <p:txBody>
          <a:bodyPr>
            <a:noAutofit/>
          </a:bodyPr>
          <a:lstStyle/>
          <a:p>
            <a:r>
              <a:rPr lang="en-IN" altLang="en-US" sz="2400"/>
              <a:t>“Say A90 has 92% chance of catching our flight. Is it rational choice? Not necessarily</a:t>
            </a:r>
          </a:p>
          <a:p>
            <a:r>
              <a:rPr lang="en-IN" altLang="en-US" sz="2400"/>
              <a:t>A180 has higher probability of reaching. If its vital to not miss the flight, then its worth risking the longer wait time at airport</a:t>
            </a:r>
          </a:p>
          <a:p>
            <a:r>
              <a:rPr lang="en-IN" altLang="en-US" sz="2400"/>
              <a:t>A1440 almost guarantees  reaching  on time but I’d have to stay overnight in the airport (intolerable wait and may be unpleasant diet of airport food)</a:t>
            </a:r>
          </a:p>
          <a:p>
            <a:r>
              <a:rPr lang="en-IN" altLang="en-US" sz="2400"/>
              <a:t>To make choices, an agent must have preferences between different possible outcomes of various plans</a:t>
            </a:r>
          </a:p>
          <a:p>
            <a:r>
              <a:rPr lang="en-IN" altLang="en-US" sz="2400" b="1"/>
              <a:t>Utility Theory </a:t>
            </a:r>
            <a:r>
              <a:rPr lang="en-IN" altLang="en-US" sz="2400"/>
              <a:t>is used to represent &amp; reason with preferences</a:t>
            </a:r>
            <a:endParaRPr lang="en-IN" altLang="en-US" sz="2400" b="1"/>
          </a:p>
          <a:p>
            <a:endParaRPr lang="en-IN" altLang="en-US" sz="2400"/>
          </a:p>
        </p:txBody>
      </p:sp>
      <p:sp>
        <p:nvSpPr>
          <p:cNvPr id="32772" name="Slide Number Placeholder 3"/>
          <p:cNvSpPr>
            <a:spLocks noGrp="1"/>
          </p:cNvSpPr>
          <p:nvPr>
            <p:ph type="sldNum" sz="quarter" idx="12"/>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2BD88986-F4CB-4EBA-8DD3-AFEA0F6628AF}" type="slidenum">
              <a:rPr lang="en-US" altLang="en-US" sz="1000" smtClean="0"/>
              <a:pPr/>
              <a:t>17</a:t>
            </a:fld>
            <a:endParaRPr lang="en-US" altLang="en-US" sz="10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685800" y="381000"/>
            <a:ext cx="7772400" cy="1143000"/>
          </a:xfrm>
        </p:spPr>
        <p:txBody>
          <a:bodyPr/>
          <a:lstStyle/>
          <a:p>
            <a:r>
              <a:rPr lang="en-IN" altLang="en-US"/>
              <a:t>Uncertainty and rational decisions</a:t>
            </a:r>
          </a:p>
        </p:txBody>
      </p:sp>
      <p:sp>
        <p:nvSpPr>
          <p:cNvPr id="33795" name="Content Placeholder 2"/>
          <p:cNvSpPr>
            <a:spLocks noGrp="1"/>
          </p:cNvSpPr>
          <p:nvPr>
            <p:ph idx="1"/>
          </p:nvPr>
        </p:nvSpPr>
        <p:spPr>
          <a:xfrm>
            <a:off x="685800" y="1752600"/>
            <a:ext cx="7772400" cy="4114800"/>
          </a:xfrm>
        </p:spPr>
        <p:txBody>
          <a:bodyPr>
            <a:normAutofit/>
          </a:bodyPr>
          <a:lstStyle/>
          <a:p>
            <a:r>
              <a:rPr lang="en-IN" altLang="en-US" sz="2400" b="1" dirty="0"/>
              <a:t>Utility Theory</a:t>
            </a:r>
          </a:p>
          <a:p>
            <a:pPr lvl="1"/>
            <a:r>
              <a:rPr lang="en-IN" altLang="en-US" sz="2400" dirty="0"/>
              <a:t>Every state has a degree of usefulness or utility, to an agent  and the agent will prefer states with  higher utility.</a:t>
            </a:r>
          </a:p>
          <a:p>
            <a:pPr lvl="1"/>
            <a:r>
              <a:rPr lang="en-IN" altLang="en-US" sz="2400" dirty="0"/>
              <a:t>The utility state is relative to agent</a:t>
            </a:r>
          </a:p>
          <a:p>
            <a:pPr lvl="1"/>
            <a:r>
              <a:rPr lang="en-IN" altLang="en-US" sz="2400" dirty="0"/>
              <a:t>Ex. Consider the state in which  White has checkmated Black in chess. Here, Utility is high for agent playing White but low for agent playing Black</a:t>
            </a:r>
          </a:p>
          <a:p>
            <a:pPr lvl="1"/>
            <a:r>
              <a:rPr lang="en-IN" altLang="en-US" sz="2400" dirty="0"/>
              <a:t>A Utility function can account for any set of preferences- quirky or typical, noble or perverse</a:t>
            </a:r>
          </a:p>
          <a:p>
            <a:endParaRPr lang="en-IN" altLang="en-US" sz="2400" dirty="0"/>
          </a:p>
        </p:txBody>
      </p:sp>
      <p:sp>
        <p:nvSpPr>
          <p:cNvPr id="33796" name="Slide Number Placeholder 3"/>
          <p:cNvSpPr>
            <a:spLocks noGrp="1"/>
          </p:cNvSpPr>
          <p:nvPr>
            <p:ph type="sldNum" sz="quarter" idx="12"/>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7B140394-2EF1-41A9-929F-6C87A26CC06B}" type="slidenum">
              <a:rPr lang="en-US" altLang="en-US" sz="1000" smtClean="0"/>
              <a:pPr/>
              <a:t>18</a:t>
            </a:fld>
            <a:endParaRPr lang="en-US" altLang="en-US" sz="10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685800" y="381000"/>
            <a:ext cx="7144305" cy="773097"/>
          </a:xfrm>
        </p:spPr>
        <p:txBody>
          <a:bodyPr/>
          <a:lstStyle/>
          <a:p>
            <a:r>
              <a:rPr lang="en-IN" altLang="en-US" dirty="0"/>
              <a:t>Uncertainty and rational decisions</a:t>
            </a:r>
          </a:p>
        </p:txBody>
      </p:sp>
      <p:sp>
        <p:nvSpPr>
          <p:cNvPr id="3" name="Content Placeholder 2"/>
          <p:cNvSpPr>
            <a:spLocks noGrp="1"/>
          </p:cNvSpPr>
          <p:nvPr>
            <p:ph idx="1"/>
          </p:nvPr>
        </p:nvSpPr>
        <p:spPr>
          <a:xfrm>
            <a:off x="685800" y="1524000"/>
            <a:ext cx="7772400" cy="4114800"/>
          </a:xfrm>
        </p:spPr>
        <p:txBody>
          <a:bodyPr>
            <a:noAutofit/>
          </a:bodyPr>
          <a:lstStyle/>
          <a:p>
            <a:pPr>
              <a:defRPr/>
            </a:pPr>
            <a:r>
              <a:rPr lang="en-IN" sz="2400" b="1" dirty="0"/>
              <a:t>Decision Theory</a:t>
            </a:r>
          </a:p>
          <a:p>
            <a:pPr lvl="1">
              <a:defRPr/>
            </a:pPr>
            <a:r>
              <a:rPr lang="en-IN" dirty="0"/>
              <a:t>Preferences as expressed by utilities, are combined with probabilities in general theory of rational decisions</a:t>
            </a:r>
          </a:p>
          <a:p>
            <a:pPr marL="339725" lvl="1" indent="0">
              <a:buFontTx/>
              <a:buNone/>
              <a:defRPr/>
            </a:pPr>
            <a:r>
              <a:rPr lang="en-IN" dirty="0"/>
              <a:t>Decision Theory = Probability Theory + Utility Theory</a:t>
            </a:r>
          </a:p>
          <a:p>
            <a:pPr>
              <a:defRPr/>
            </a:pPr>
            <a:r>
              <a:rPr lang="en-IN" sz="2400" b="1" dirty="0"/>
              <a:t>Maximum Expected Utility(MEU)</a:t>
            </a:r>
          </a:p>
          <a:p>
            <a:pPr lvl="1">
              <a:defRPr/>
            </a:pPr>
            <a:r>
              <a:rPr lang="en-IN" dirty="0"/>
              <a:t>An agent is rational if and only if it chooses the action that yields the highest expected utility, averaged over all possible outcomes of the action. This is principle of MEU</a:t>
            </a:r>
          </a:p>
          <a:p>
            <a:pPr lvl="1">
              <a:defRPr/>
            </a:pPr>
            <a:r>
              <a:rPr lang="en-IN" dirty="0"/>
              <a:t>Here the term expected is not vague. Its average or statistical mean of outcomes  weighted by the probability of outcome.</a:t>
            </a:r>
          </a:p>
          <a:p>
            <a:pPr>
              <a:defRPr/>
            </a:pPr>
            <a:r>
              <a:rPr lang="en-IN" sz="2400" dirty="0"/>
              <a:t>The basic difference between A decision-theoretic agent &amp; other agents is that the former’s belief state represents not just the possibilities for world states but also their probabilities</a:t>
            </a:r>
          </a:p>
          <a:p>
            <a:pPr>
              <a:defRPr/>
            </a:pPr>
            <a:endParaRPr lang="en-IN" sz="2400" dirty="0"/>
          </a:p>
        </p:txBody>
      </p:sp>
      <p:sp>
        <p:nvSpPr>
          <p:cNvPr id="34820" name="Slide Number Placeholder 3"/>
          <p:cNvSpPr>
            <a:spLocks noGrp="1"/>
          </p:cNvSpPr>
          <p:nvPr>
            <p:ph type="sldNum" sz="quarter" idx="12"/>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19FB165A-2CDC-4A6F-8623-614F42F9BD77}" type="slidenum">
              <a:rPr lang="en-US" altLang="en-US" sz="1000" smtClean="0"/>
              <a:pPr/>
              <a:t>19</a:t>
            </a:fld>
            <a:endParaRPr lang="en-US" altLang="en-US" sz="1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IN" altLang="en-US" dirty="0"/>
              <a:t>Reasoning Under Uncertainty</a:t>
            </a:r>
          </a:p>
        </p:txBody>
      </p:sp>
      <p:sp>
        <p:nvSpPr>
          <p:cNvPr id="16387" name="Content Placeholder 2"/>
          <p:cNvSpPr>
            <a:spLocks noGrp="1"/>
          </p:cNvSpPr>
          <p:nvPr>
            <p:ph idx="1"/>
          </p:nvPr>
        </p:nvSpPr>
        <p:spPr/>
        <p:txBody>
          <a:bodyPr/>
          <a:lstStyle/>
          <a:p>
            <a:r>
              <a:rPr lang="en-IN" altLang="en-US"/>
              <a:t>Uncertainty</a:t>
            </a:r>
          </a:p>
          <a:p>
            <a:r>
              <a:rPr lang="en-IN" altLang="en-US"/>
              <a:t>Sources of uncertainty</a:t>
            </a:r>
          </a:p>
          <a:p>
            <a:r>
              <a:rPr lang="en-IN" altLang="en-US"/>
              <a:t>Methods to handle Uncertainty</a:t>
            </a:r>
          </a:p>
          <a:p>
            <a:r>
              <a:rPr lang="en-IN" altLang="en-US"/>
              <a:t>Probability Theory</a:t>
            </a:r>
          </a:p>
          <a:p>
            <a:r>
              <a:rPr lang="en-IN" altLang="en-US"/>
              <a:t>Uncertainty and Rational Decisions</a:t>
            </a:r>
          </a:p>
          <a:p>
            <a:r>
              <a:rPr lang="en-IN" altLang="en-US"/>
              <a:t>Basic Probability Notations</a:t>
            </a:r>
          </a:p>
          <a:p>
            <a:r>
              <a:rPr lang="en-IN" altLang="en-US"/>
              <a:t>Probability Axioms</a:t>
            </a:r>
          </a:p>
          <a:p>
            <a:r>
              <a:rPr lang="en-IN" altLang="en-US"/>
              <a:t>Independence</a:t>
            </a:r>
          </a:p>
          <a:p>
            <a:r>
              <a:rPr lang="en-IN" altLang="en-US"/>
              <a:t>Bayes Rule</a:t>
            </a:r>
          </a:p>
          <a:p>
            <a:r>
              <a:rPr lang="en-IN" altLang="en-US"/>
              <a:t>Bayesian Networks </a:t>
            </a:r>
          </a:p>
          <a:p>
            <a:endParaRPr lang="en-IN" altLang="en-US"/>
          </a:p>
        </p:txBody>
      </p:sp>
      <p:sp>
        <p:nvSpPr>
          <p:cNvPr id="16388" name="Slide Number Placeholder 3"/>
          <p:cNvSpPr>
            <a:spLocks noGrp="1"/>
          </p:cNvSpPr>
          <p:nvPr>
            <p:ph type="sldNum" sz="quarter" idx="12"/>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EEEDD161-A5A6-439D-9C79-D0124E15856E}" type="slidenum">
              <a:rPr lang="en-US" altLang="en-US" sz="1000" smtClean="0"/>
              <a:pPr/>
              <a:t>2</a:t>
            </a:fld>
            <a:endParaRPr lang="en-US" altLang="en-US" sz="10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IN" altLang="en-US"/>
              <a:t>Uncertainty and rational decisions</a:t>
            </a:r>
          </a:p>
        </p:txBody>
      </p:sp>
      <p:sp>
        <p:nvSpPr>
          <p:cNvPr id="35843" name="Slide Number Placeholder 3"/>
          <p:cNvSpPr>
            <a:spLocks noGrp="1"/>
          </p:cNvSpPr>
          <p:nvPr>
            <p:ph type="sldNum" sz="quarter" idx="12"/>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45EF5EAE-3BAC-4258-BB43-418A2359F5C2}" type="slidenum">
              <a:rPr lang="en-US" altLang="en-US" sz="1000" smtClean="0"/>
              <a:pPr/>
              <a:t>20</a:t>
            </a:fld>
            <a:endParaRPr lang="en-US" altLang="en-US" sz="1000"/>
          </a:p>
        </p:txBody>
      </p:sp>
      <p:pic>
        <p:nvPicPr>
          <p:cNvPr id="3584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902" y="2157274"/>
            <a:ext cx="7926678" cy="3264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p:txBody>
          <a:bodyPr/>
          <a:lstStyle/>
          <a:p>
            <a:r>
              <a:rPr lang="en-IN" altLang="en-US"/>
              <a:t>Uncertainty and rational decisions summary</a:t>
            </a:r>
            <a:endParaRPr lang="en-US" altLang="en-US"/>
          </a:p>
        </p:txBody>
      </p:sp>
      <p:sp>
        <p:nvSpPr>
          <p:cNvPr id="36868" name="Rectangle 3"/>
          <p:cNvSpPr>
            <a:spLocks noGrp="1" noChangeArrowheads="1"/>
          </p:cNvSpPr>
          <p:nvPr>
            <p:ph idx="1"/>
          </p:nvPr>
        </p:nvSpPr>
        <p:spPr/>
        <p:txBody>
          <a:bodyPr/>
          <a:lstStyle/>
          <a:p>
            <a:r>
              <a:rPr lang="en-US" altLang="en-US" b="1">
                <a:solidFill>
                  <a:schemeClr val="accent2"/>
                </a:solidFill>
              </a:rPr>
              <a:t>Rational</a:t>
            </a:r>
            <a:r>
              <a:rPr lang="en-US" altLang="en-US"/>
              <a:t> behavior:</a:t>
            </a:r>
          </a:p>
          <a:p>
            <a:pPr lvl="1"/>
            <a:r>
              <a:rPr lang="en-US" altLang="en-US" sz="2400"/>
              <a:t>For each possible action, identify the possible outcomes</a:t>
            </a:r>
          </a:p>
          <a:p>
            <a:pPr lvl="1"/>
            <a:r>
              <a:rPr lang="en-US" altLang="en-US" sz="2400"/>
              <a:t>Compute the </a:t>
            </a:r>
            <a:r>
              <a:rPr lang="en-US" altLang="en-US" sz="2400" b="1">
                <a:solidFill>
                  <a:schemeClr val="accent2"/>
                </a:solidFill>
              </a:rPr>
              <a:t>probability</a:t>
            </a:r>
            <a:r>
              <a:rPr lang="en-US" altLang="en-US" sz="2400"/>
              <a:t> of each outcome</a:t>
            </a:r>
          </a:p>
          <a:p>
            <a:pPr lvl="1"/>
            <a:r>
              <a:rPr lang="en-US" altLang="en-US" sz="2400"/>
              <a:t>Compute the </a:t>
            </a:r>
            <a:r>
              <a:rPr lang="en-US" altLang="en-US" sz="2400" b="1">
                <a:solidFill>
                  <a:schemeClr val="accent2"/>
                </a:solidFill>
              </a:rPr>
              <a:t>utility</a:t>
            </a:r>
            <a:r>
              <a:rPr lang="en-US" altLang="en-US" sz="2400"/>
              <a:t> of each outcome</a:t>
            </a:r>
          </a:p>
          <a:p>
            <a:pPr lvl="1"/>
            <a:r>
              <a:rPr lang="en-US" altLang="en-US" sz="2400"/>
              <a:t>Compute the probability-weighted </a:t>
            </a:r>
            <a:r>
              <a:rPr lang="en-US" altLang="en-US" sz="2400" b="1">
                <a:solidFill>
                  <a:schemeClr val="accent2"/>
                </a:solidFill>
              </a:rPr>
              <a:t>(expected) utility</a:t>
            </a:r>
            <a:r>
              <a:rPr lang="en-US" altLang="en-US" sz="2400"/>
              <a:t> over possible outcomes for each action</a:t>
            </a:r>
          </a:p>
          <a:p>
            <a:pPr lvl="1"/>
            <a:r>
              <a:rPr lang="en-US" altLang="en-US" sz="2400"/>
              <a:t>Select the action with the highest expected utility (principle of </a:t>
            </a:r>
            <a:r>
              <a:rPr lang="en-US" altLang="en-US" sz="2400" b="1"/>
              <a:t>Maximum Expected Utility</a:t>
            </a:r>
            <a:r>
              <a:rPr lang="en-US" altLang="en-US" sz="2400"/>
              <a:t>)</a:t>
            </a:r>
          </a:p>
        </p:txBody>
      </p:sp>
      <p:sp>
        <p:nvSpPr>
          <p:cNvPr id="36866" name="Slide Number Placeholder 3"/>
          <p:cNvSpPr>
            <a:spLocks noGrp="1"/>
          </p:cNvSpPr>
          <p:nvPr>
            <p:ph type="sldNum" sz="quarter" idx="12"/>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EDA24BD7-9F5C-426F-8675-8EA27B19054D}" type="slidenum">
              <a:rPr lang="en-US" altLang="en-US" sz="1000" smtClean="0"/>
              <a:pPr/>
              <a:t>21</a:t>
            </a:fld>
            <a:endParaRPr lang="en-US" altLang="en-US" sz="10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p:txBody>
          <a:bodyPr/>
          <a:lstStyle/>
          <a:p>
            <a:r>
              <a:rPr lang="en-US" altLang="en-US"/>
              <a:t>Bayesian reasoning</a:t>
            </a:r>
          </a:p>
        </p:txBody>
      </p:sp>
      <p:sp>
        <p:nvSpPr>
          <p:cNvPr id="37892" name="Rectangle 3"/>
          <p:cNvSpPr>
            <a:spLocks noGrp="1" noChangeArrowheads="1"/>
          </p:cNvSpPr>
          <p:nvPr>
            <p:ph idx="1"/>
          </p:nvPr>
        </p:nvSpPr>
        <p:spPr/>
        <p:txBody>
          <a:bodyPr>
            <a:normAutofit/>
          </a:bodyPr>
          <a:lstStyle/>
          <a:p>
            <a:r>
              <a:rPr lang="en-US" altLang="en-US" sz="2400"/>
              <a:t>Probability theory</a:t>
            </a:r>
          </a:p>
          <a:p>
            <a:r>
              <a:rPr lang="en-US" altLang="en-US" sz="2400"/>
              <a:t>Bayesian inference</a:t>
            </a:r>
          </a:p>
          <a:p>
            <a:pPr lvl="1"/>
            <a:r>
              <a:rPr lang="en-US" altLang="en-US" sz="2400"/>
              <a:t>Use probability theory and information about independence </a:t>
            </a:r>
          </a:p>
          <a:p>
            <a:pPr lvl="1"/>
            <a:r>
              <a:rPr lang="en-US" altLang="en-US" sz="2400"/>
              <a:t>Reason diagnostically (from evidence (effects) to conclusions (causes)) or causally (from causes to effects)</a:t>
            </a:r>
          </a:p>
          <a:p>
            <a:r>
              <a:rPr lang="en-US" altLang="en-US" sz="2400"/>
              <a:t>Bayesian networks</a:t>
            </a:r>
          </a:p>
          <a:p>
            <a:pPr lvl="1"/>
            <a:r>
              <a:rPr lang="en-US" altLang="en-US" sz="2400"/>
              <a:t>Compact representation of probability distribution over a set of propositional random variables</a:t>
            </a:r>
          </a:p>
          <a:p>
            <a:pPr lvl="1"/>
            <a:r>
              <a:rPr lang="en-US" altLang="en-US" sz="2400"/>
              <a:t>Take advantage of independence relationships</a:t>
            </a:r>
          </a:p>
        </p:txBody>
      </p:sp>
      <p:sp>
        <p:nvSpPr>
          <p:cNvPr id="37890" name="Slide Number Placeholder 3"/>
          <p:cNvSpPr>
            <a:spLocks noGrp="1"/>
          </p:cNvSpPr>
          <p:nvPr>
            <p:ph type="sldNum" sz="quarter" idx="12"/>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9553E54A-3EFC-4F7E-9F9E-AE77948BD7A4}" type="slidenum">
              <a:rPr lang="en-US" altLang="en-US" sz="1000" smtClean="0"/>
              <a:pPr/>
              <a:t>22</a:t>
            </a:fld>
            <a:endParaRPr lang="en-US" altLang="en-US" sz="1000"/>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685800" y="304800"/>
            <a:ext cx="7772400" cy="1143000"/>
          </a:xfrm>
        </p:spPr>
        <p:txBody>
          <a:bodyPr/>
          <a:lstStyle/>
          <a:p>
            <a:r>
              <a:rPr lang="en-IN" altLang="en-US"/>
              <a:t>Basic Probability Notation</a:t>
            </a:r>
          </a:p>
        </p:txBody>
      </p:sp>
      <p:sp>
        <p:nvSpPr>
          <p:cNvPr id="38915" name="Content Placeholder 2"/>
          <p:cNvSpPr>
            <a:spLocks noGrp="1"/>
          </p:cNvSpPr>
          <p:nvPr>
            <p:ph idx="1"/>
          </p:nvPr>
        </p:nvSpPr>
        <p:spPr>
          <a:xfrm>
            <a:off x="685800" y="1219200"/>
            <a:ext cx="7772400" cy="4114800"/>
          </a:xfrm>
        </p:spPr>
        <p:txBody>
          <a:bodyPr>
            <a:noAutofit/>
          </a:bodyPr>
          <a:lstStyle/>
          <a:p>
            <a:r>
              <a:rPr lang="en-IN" altLang="en-US" sz="2000" dirty="0"/>
              <a:t>A </a:t>
            </a:r>
            <a:r>
              <a:rPr lang="en-IN" altLang="en-US" sz="2000" b="1" dirty="0"/>
              <a:t>random variable</a:t>
            </a:r>
            <a:r>
              <a:rPr lang="en-IN" altLang="en-US" sz="2000" dirty="0"/>
              <a:t> is a variable whose possible values are the numerical outcomes of a random experiment. </a:t>
            </a:r>
          </a:p>
          <a:p>
            <a:pPr lvl="1"/>
            <a:r>
              <a:rPr lang="en-IN" altLang="en-US" sz="1800" dirty="0"/>
              <a:t>It is a function which associates a unique numerical value with every outcome of an experiment. </a:t>
            </a:r>
          </a:p>
          <a:p>
            <a:pPr lvl="1"/>
            <a:r>
              <a:rPr lang="en-IN" altLang="en-US" sz="1800" dirty="0"/>
              <a:t>Its value varies with every trial of the experiment.</a:t>
            </a:r>
          </a:p>
          <a:p>
            <a:pPr lvl="1"/>
            <a:r>
              <a:rPr lang="en-IN" altLang="en-US" sz="1800" dirty="0"/>
              <a:t>It describes an outcome that cannot be determined in advance</a:t>
            </a:r>
          </a:p>
          <a:p>
            <a:pPr lvl="1"/>
            <a:r>
              <a:rPr lang="en-IN" altLang="en-US" sz="1800" dirty="0"/>
              <a:t>It is Boolean , Discrete or continuous</a:t>
            </a:r>
          </a:p>
          <a:p>
            <a:pPr lvl="1"/>
            <a:r>
              <a:rPr lang="en-IN" altLang="en-US" sz="1800" dirty="0"/>
              <a:t>Ex. Roll of a die, number of emails received in a day etc.</a:t>
            </a:r>
          </a:p>
          <a:p>
            <a:r>
              <a:rPr lang="en-IN" altLang="en-US" sz="2000" dirty="0"/>
              <a:t>The </a:t>
            </a:r>
            <a:r>
              <a:rPr lang="en-IN" altLang="en-US" sz="2000" b="1" dirty="0"/>
              <a:t>sample space S </a:t>
            </a:r>
            <a:r>
              <a:rPr lang="en-IN" altLang="en-US" sz="2000" dirty="0"/>
              <a:t>of the random variable X is the set of all possible worlds</a:t>
            </a:r>
          </a:p>
          <a:p>
            <a:pPr lvl="1"/>
            <a:r>
              <a:rPr lang="en-IN" altLang="en-US" sz="1800" dirty="0"/>
              <a:t>The possible worlds are mutually exclusive &amp; exhaustive (at a time one possible outcome and all possible outcomes are in the S)</a:t>
            </a:r>
          </a:p>
          <a:p>
            <a:pPr lvl="1"/>
            <a:r>
              <a:rPr lang="en-IN" altLang="en-US" sz="1800" dirty="0"/>
              <a:t>Tossing a coin: S={H,T}</a:t>
            </a:r>
          </a:p>
          <a:p>
            <a:pPr lvl="1"/>
            <a:r>
              <a:rPr lang="en-IN" altLang="en-US" sz="1800" dirty="0"/>
              <a:t>Tossing two coins simultaneously S={HH, HT, TH, TT}</a:t>
            </a:r>
          </a:p>
          <a:p>
            <a:pPr lvl="1"/>
            <a:r>
              <a:rPr lang="en-IN" altLang="en-US" sz="1800" dirty="0"/>
              <a:t>Rolling a die: S={ 1,2,3,4,5,6}</a:t>
            </a:r>
          </a:p>
        </p:txBody>
      </p:sp>
      <p:sp>
        <p:nvSpPr>
          <p:cNvPr id="38916" name="Slide Number Placeholder 3"/>
          <p:cNvSpPr>
            <a:spLocks noGrp="1"/>
          </p:cNvSpPr>
          <p:nvPr>
            <p:ph type="sldNum" sz="quarter" idx="12"/>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B1E39DA3-6FEB-4DF8-9953-A5108D84B293}" type="slidenum">
              <a:rPr lang="en-US" altLang="en-US" sz="1000" smtClean="0"/>
              <a:pPr/>
              <a:t>23</a:t>
            </a:fld>
            <a:endParaRPr lang="en-US" altLang="en-US" sz="10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rtlCol="0">
            <a:normAutofit fontScale="90000"/>
          </a:bodyPr>
          <a:lstStyle/>
          <a:p>
            <a:pPr eaLnBrk="1" fontAlgn="auto" hangingPunct="1">
              <a:spcAft>
                <a:spcPts val="0"/>
              </a:spcAft>
              <a:defRPr/>
            </a:pPr>
            <a:r>
              <a:rPr lang="en-IN" altLang="en-US"/>
              <a:t>Basic Probability Notation</a:t>
            </a:r>
            <a:endParaRPr lang="en-US">
              <a:solidFill>
                <a:schemeClr val="tx1"/>
              </a:solidFill>
            </a:endParaRPr>
          </a:p>
        </p:txBody>
      </p:sp>
      <p:sp>
        <p:nvSpPr>
          <p:cNvPr id="39939" name="Content Placeholder 2"/>
          <p:cNvSpPr>
            <a:spLocks noGrp="1"/>
          </p:cNvSpPr>
          <p:nvPr>
            <p:ph idx="1"/>
          </p:nvPr>
        </p:nvSpPr>
        <p:spPr>
          <a:xfrm>
            <a:off x="457200" y="1143000"/>
            <a:ext cx="8229600" cy="5211763"/>
          </a:xfrm>
        </p:spPr>
        <p:txBody>
          <a:bodyPr>
            <a:normAutofit/>
          </a:bodyPr>
          <a:lstStyle/>
          <a:p>
            <a:pPr eaLnBrk="1" hangingPunct="1"/>
            <a:r>
              <a:rPr lang="en-US" altLang="en-US" sz="2400"/>
              <a:t> An </a:t>
            </a:r>
            <a:r>
              <a:rPr lang="en-US" altLang="en-US" sz="2400" b="1">
                <a:solidFill>
                  <a:schemeClr val="accent2"/>
                </a:solidFill>
              </a:rPr>
              <a:t>atomic event</a:t>
            </a:r>
            <a:r>
              <a:rPr lang="en-US" altLang="en-US" sz="2400"/>
              <a:t> is a complete </a:t>
            </a:r>
            <a:r>
              <a:rPr lang="en-US" altLang="en-US" sz="2400" b="1">
                <a:solidFill>
                  <a:schemeClr val="accent2"/>
                </a:solidFill>
              </a:rPr>
              <a:t>specification of the state</a:t>
            </a:r>
            <a:r>
              <a:rPr lang="en-US" altLang="en-US" sz="2400" b="1">
                <a:solidFill>
                  <a:srgbClr val="00B0F0"/>
                </a:solidFill>
              </a:rPr>
              <a:t> </a:t>
            </a:r>
            <a:r>
              <a:rPr lang="en-US" altLang="en-US" sz="2400"/>
              <a:t>of the world about which the agent is uncertain.</a:t>
            </a:r>
          </a:p>
          <a:p>
            <a:pPr eaLnBrk="1" hangingPunct="1"/>
            <a:r>
              <a:rPr lang="en-US" altLang="en-US" sz="2400" err="1"/>
              <a:t>Eg</a:t>
            </a:r>
            <a:r>
              <a:rPr lang="en-US" altLang="en-US" sz="2400"/>
              <a:t>:</a:t>
            </a:r>
          </a:p>
          <a:p>
            <a:pPr eaLnBrk="1" hangingPunct="1">
              <a:buFontTx/>
              <a:buNone/>
            </a:pPr>
            <a:r>
              <a:rPr lang="en-US" altLang="en-US" sz="2400"/>
              <a:t>     </a:t>
            </a:r>
            <a:r>
              <a:rPr lang="en-US" altLang="en-US" sz="2400" b="1" i="1">
                <a:solidFill>
                  <a:srgbClr val="00B050"/>
                </a:solidFill>
              </a:rPr>
              <a:t>Cavity</a:t>
            </a:r>
            <a:r>
              <a:rPr lang="en-US" altLang="en-US" sz="2400" b="1">
                <a:solidFill>
                  <a:srgbClr val="00B050"/>
                </a:solidFill>
              </a:rPr>
              <a:t> &amp; </a:t>
            </a:r>
            <a:r>
              <a:rPr lang="en-US" altLang="en-US" sz="2400" b="1" i="1">
                <a:solidFill>
                  <a:srgbClr val="00B050"/>
                </a:solidFill>
              </a:rPr>
              <a:t>Toothache</a:t>
            </a:r>
            <a:r>
              <a:rPr lang="en-US" altLang="en-US" sz="2400" i="1"/>
              <a:t> </a:t>
            </a:r>
            <a:r>
              <a:rPr lang="en-US" altLang="en-US" sz="2400"/>
              <a:t>has four distinct atomic events.</a:t>
            </a:r>
          </a:p>
          <a:p>
            <a:pPr eaLnBrk="1" hangingPunct="1">
              <a:buFontTx/>
              <a:buNone/>
            </a:pPr>
            <a:r>
              <a:rPr lang="en-US" altLang="en-US" sz="2400"/>
              <a:t>       </a:t>
            </a:r>
            <a:r>
              <a:rPr lang="en-US" altLang="en-US" sz="2400" i="1">
                <a:cs typeface="Times New Roman" pitchFamily="18" charset="0"/>
              </a:rPr>
              <a:t>Cavity = False </a:t>
            </a:r>
            <a:r>
              <a:rPr lang="en-US" altLang="en-US" sz="2400" i="1">
                <a:cs typeface="Times New Roman" pitchFamily="18" charset="0"/>
                <a:sym typeface="Symbol" pitchFamily="18" charset="2"/>
              </a:rPr>
              <a:t> Toothache = True</a:t>
            </a:r>
          </a:p>
          <a:p>
            <a:pPr eaLnBrk="1" hangingPunct="1">
              <a:buFontTx/>
              <a:buNone/>
            </a:pPr>
            <a:r>
              <a:rPr lang="en-US" altLang="en-US" sz="2400" i="1">
                <a:cs typeface="Times New Roman" pitchFamily="18" charset="0"/>
                <a:sym typeface="Symbol" pitchFamily="18" charset="2"/>
              </a:rPr>
              <a:t>      Cavity = True  Toothache = True</a:t>
            </a:r>
          </a:p>
          <a:p>
            <a:pPr eaLnBrk="1" hangingPunct="1">
              <a:buFontTx/>
              <a:buNone/>
            </a:pPr>
            <a:r>
              <a:rPr lang="en-US" altLang="en-US" sz="2400" i="1">
                <a:cs typeface="Times New Roman" pitchFamily="18" charset="0"/>
                <a:sym typeface="Symbol" pitchFamily="18" charset="2"/>
              </a:rPr>
              <a:t>       Cavity = False  Toothache = False</a:t>
            </a:r>
          </a:p>
          <a:p>
            <a:pPr eaLnBrk="1" hangingPunct="1">
              <a:buFontTx/>
              <a:buNone/>
            </a:pPr>
            <a:r>
              <a:rPr lang="en-US" altLang="en-US" sz="2400" i="1">
                <a:cs typeface="Times New Roman" pitchFamily="18" charset="0"/>
                <a:sym typeface="Symbol" pitchFamily="18" charset="2"/>
              </a:rPr>
              <a:t>       Cavity = True  Toothache = False</a:t>
            </a:r>
            <a:endParaRPr lang="en-US" altLang="en-US" sz="2400" i="1">
              <a:cs typeface="Times New Roman"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685800" y="304800"/>
            <a:ext cx="7772400" cy="1143000"/>
          </a:xfrm>
        </p:spPr>
        <p:txBody>
          <a:bodyPr/>
          <a:lstStyle/>
          <a:p>
            <a:r>
              <a:rPr lang="en-IN" altLang="en-US"/>
              <a:t>Basic Probability Notation</a:t>
            </a:r>
          </a:p>
        </p:txBody>
      </p:sp>
      <p:sp>
        <p:nvSpPr>
          <p:cNvPr id="40963" name="Content Placeholder 2"/>
          <p:cNvSpPr>
            <a:spLocks noGrp="1"/>
          </p:cNvSpPr>
          <p:nvPr>
            <p:ph idx="1"/>
          </p:nvPr>
        </p:nvSpPr>
        <p:spPr>
          <a:xfrm>
            <a:off x="685800" y="1219200"/>
            <a:ext cx="7772400" cy="5029200"/>
          </a:xfrm>
        </p:spPr>
        <p:txBody>
          <a:bodyPr>
            <a:noAutofit/>
          </a:bodyPr>
          <a:lstStyle/>
          <a:p>
            <a:pPr marL="361950" lvl="1" indent="-266700"/>
            <a:r>
              <a:rPr lang="en-IN" altLang="en-US" sz="2400"/>
              <a:t>The sample space is denoted by </a:t>
            </a:r>
            <a:r>
              <a:rPr lang="el-GR" altLang="en-US" sz="2400"/>
              <a:t>Ω</a:t>
            </a:r>
            <a:r>
              <a:rPr lang="en-IN" altLang="en-US" sz="2400"/>
              <a:t> (upper case omega) and elements in sample space are denoted by </a:t>
            </a:r>
            <a:r>
              <a:rPr lang="el-GR" altLang="en-US" sz="2400"/>
              <a:t>ω</a:t>
            </a:r>
            <a:r>
              <a:rPr lang="en-IN" altLang="en-US" sz="2400"/>
              <a:t> (lower case omega) </a:t>
            </a:r>
          </a:p>
          <a:p>
            <a:r>
              <a:rPr lang="en-IN" altLang="en-US" sz="2400"/>
              <a:t>P(</a:t>
            </a:r>
            <a:r>
              <a:rPr lang="el-GR" altLang="en-US" sz="2400"/>
              <a:t>ω </a:t>
            </a:r>
            <a:r>
              <a:rPr lang="en-IN" altLang="en-US" sz="2400"/>
              <a:t>) -&gt;  Probability of </a:t>
            </a:r>
            <a:r>
              <a:rPr lang="en-IN" altLang="en-US" sz="2400" err="1"/>
              <a:t>occurance</a:t>
            </a:r>
            <a:r>
              <a:rPr lang="en-IN" altLang="en-US" sz="2400"/>
              <a:t> of </a:t>
            </a:r>
            <a:r>
              <a:rPr lang="el-GR" altLang="en-US" sz="2400"/>
              <a:t>ω</a:t>
            </a:r>
            <a:r>
              <a:rPr lang="en-IN" altLang="en-US" sz="2400"/>
              <a:t> </a:t>
            </a:r>
          </a:p>
          <a:p>
            <a:endParaRPr lang="en-IN" altLang="en-US" sz="2400"/>
          </a:p>
          <a:p>
            <a:endParaRPr lang="en-IN" altLang="en-US" sz="2400"/>
          </a:p>
          <a:p>
            <a:r>
              <a:rPr lang="en-IN" altLang="en-US" sz="2400"/>
              <a:t>Probabilistic assertions &amp; queries are not about particular possible worlds, but about sets of them</a:t>
            </a:r>
          </a:p>
          <a:p>
            <a:pPr lvl="2"/>
            <a:r>
              <a:rPr lang="en-IN" altLang="en-US" sz="2200"/>
              <a:t>The two dice add </a:t>
            </a:r>
            <a:r>
              <a:rPr lang="en-IN" altLang="en-US" sz="2200" err="1"/>
              <a:t>upto</a:t>
            </a:r>
            <a:r>
              <a:rPr lang="en-IN" altLang="en-US" sz="2200"/>
              <a:t> 11, Doubles are rolled; Picking ace from pack of cards, number of email&gt; 100 in a day,  etc.</a:t>
            </a:r>
          </a:p>
          <a:p>
            <a:pPr lvl="2"/>
            <a:r>
              <a:rPr lang="en-IN" altLang="en-US" sz="2200"/>
              <a:t>These sets are called </a:t>
            </a:r>
            <a:r>
              <a:rPr lang="en-IN" altLang="en-US" sz="2200" b="1"/>
              <a:t>events. </a:t>
            </a:r>
            <a:r>
              <a:rPr lang="en-IN" altLang="en-US" sz="2200"/>
              <a:t>Event is subset of </a:t>
            </a:r>
            <a:r>
              <a:rPr lang="el-GR" altLang="en-US" sz="2200"/>
              <a:t>ω </a:t>
            </a:r>
            <a:endParaRPr lang="en-IN" altLang="en-US" sz="2200"/>
          </a:p>
          <a:p>
            <a:pPr lvl="2"/>
            <a:r>
              <a:rPr lang="en-IN" altLang="en-US" sz="2200"/>
              <a:t>Events are described by proposition in common language</a:t>
            </a:r>
          </a:p>
        </p:txBody>
      </p:sp>
      <p:sp>
        <p:nvSpPr>
          <p:cNvPr id="40964" name="Slide Number Placeholder 3"/>
          <p:cNvSpPr>
            <a:spLocks noGrp="1"/>
          </p:cNvSpPr>
          <p:nvPr>
            <p:ph type="sldNum" sz="quarter" idx="12"/>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06DCE551-ED0D-4FCC-8217-0F02BC032874}" type="slidenum">
              <a:rPr lang="en-US" altLang="en-US" sz="1000" smtClean="0"/>
              <a:pPr/>
              <a:t>25</a:t>
            </a:fld>
            <a:endParaRPr lang="en-US" altLang="en-US" sz="100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450" y="2886075"/>
            <a:ext cx="5262563" cy="77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685800" y="304800"/>
            <a:ext cx="7772400" cy="1143000"/>
          </a:xfrm>
        </p:spPr>
        <p:txBody>
          <a:bodyPr/>
          <a:lstStyle/>
          <a:p>
            <a:r>
              <a:rPr lang="en-IN" altLang="en-US"/>
              <a:t>Basic Probability Notation</a:t>
            </a:r>
          </a:p>
        </p:txBody>
      </p:sp>
      <p:sp>
        <p:nvSpPr>
          <p:cNvPr id="3" name="Content Placeholder 2"/>
          <p:cNvSpPr>
            <a:spLocks noGrp="1"/>
          </p:cNvSpPr>
          <p:nvPr>
            <p:ph idx="1"/>
          </p:nvPr>
        </p:nvSpPr>
        <p:spPr>
          <a:xfrm>
            <a:off x="685800" y="1371600"/>
            <a:ext cx="7772400" cy="5029200"/>
          </a:xfrm>
        </p:spPr>
        <p:txBody>
          <a:bodyPr>
            <a:normAutofit/>
          </a:bodyPr>
          <a:lstStyle/>
          <a:p>
            <a:pPr lvl="1">
              <a:defRPr/>
            </a:pPr>
            <a:r>
              <a:rPr lang="en-IN" sz="2400" dirty="0"/>
              <a:t>The probability associated with the proposition is defined to be the sum of the probabilities of the world in which the proposition holds</a:t>
            </a:r>
          </a:p>
          <a:p>
            <a:pPr lvl="1">
              <a:defRPr/>
            </a:pPr>
            <a:endParaRPr lang="en-IN" sz="2400" dirty="0"/>
          </a:p>
          <a:p>
            <a:pPr lvl="1">
              <a:defRPr/>
            </a:pPr>
            <a:endParaRPr lang="en-IN" sz="2400" dirty="0"/>
          </a:p>
          <a:p>
            <a:pPr lvl="1">
              <a:defRPr/>
            </a:pPr>
            <a:r>
              <a:rPr lang="en-IN" sz="2400" dirty="0"/>
              <a:t>ϕ  is getting odd number after rolling the dice </a:t>
            </a:r>
          </a:p>
          <a:p>
            <a:pPr marL="339725" lvl="1" indent="0">
              <a:buFontTx/>
              <a:buNone/>
              <a:defRPr/>
            </a:pPr>
            <a:r>
              <a:rPr lang="en-IN" sz="2400" dirty="0"/>
              <a:t>    S={1, 2, 3, 4, 5, 6}, ϕ ={1, 3, 5}</a:t>
            </a:r>
          </a:p>
          <a:p>
            <a:pPr marL="339725" lvl="1" indent="0">
              <a:buFontTx/>
              <a:buNone/>
              <a:defRPr/>
            </a:pPr>
            <a:r>
              <a:rPr lang="en-IN" sz="2400" dirty="0"/>
              <a:t>    P(Odd)=P(1)+ P(3) + P(5)= 1/6 + 1/6 + 1/6 = ½</a:t>
            </a:r>
          </a:p>
          <a:p>
            <a:pPr marL="339725" lvl="1" indent="0">
              <a:buFontTx/>
              <a:buNone/>
              <a:defRPr/>
            </a:pPr>
            <a:endParaRPr lang="en-IN" sz="2400" dirty="0"/>
          </a:p>
        </p:txBody>
      </p:sp>
      <p:sp>
        <p:nvSpPr>
          <p:cNvPr id="41988" name="Slide Number Placeholder 3"/>
          <p:cNvSpPr>
            <a:spLocks noGrp="1"/>
          </p:cNvSpPr>
          <p:nvPr>
            <p:ph type="sldNum" sz="quarter" idx="12"/>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086C048C-950C-48F2-8CA7-05F88996B1B5}" type="slidenum">
              <a:rPr lang="en-US" altLang="en-US" sz="1000" smtClean="0"/>
              <a:pPr/>
              <a:t>26</a:t>
            </a:fld>
            <a:endParaRPr lang="en-US" altLang="en-US" sz="1000"/>
          </a:p>
        </p:txBody>
      </p:sp>
      <p:pic>
        <p:nvPicPr>
          <p:cNvPr id="4198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2179638"/>
            <a:ext cx="4275138" cy="639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685800" y="304800"/>
            <a:ext cx="7772400" cy="1143000"/>
          </a:xfrm>
        </p:spPr>
        <p:txBody>
          <a:bodyPr/>
          <a:lstStyle/>
          <a:p>
            <a:r>
              <a:rPr lang="en-IN" altLang="en-US"/>
              <a:t>Unconditional or Prior Probabilities</a:t>
            </a:r>
          </a:p>
        </p:txBody>
      </p:sp>
      <p:sp>
        <p:nvSpPr>
          <p:cNvPr id="43011" name="Content Placeholder 2"/>
          <p:cNvSpPr>
            <a:spLocks noGrp="1"/>
          </p:cNvSpPr>
          <p:nvPr>
            <p:ph idx="1"/>
          </p:nvPr>
        </p:nvSpPr>
        <p:spPr>
          <a:xfrm>
            <a:off x="685800" y="1524000"/>
            <a:ext cx="7772400" cy="5029200"/>
          </a:xfrm>
        </p:spPr>
        <p:txBody>
          <a:bodyPr>
            <a:normAutofit/>
          </a:bodyPr>
          <a:lstStyle/>
          <a:p>
            <a:r>
              <a:rPr lang="en-IN" altLang="en-US" sz="2400"/>
              <a:t>Degree of belief in proposition in the absence of any other information/evidence</a:t>
            </a:r>
          </a:p>
          <a:p>
            <a:r>
              <a:rPr lang="en-IN" altLang="en-US" sz="2400"/>
              <a:t>P(Fever)=0.1 </a:t>
            </a:r>
          </a:p>
          <a:p>
            <a:pPr lvl="1"/>
            <a:r>
              <a:rPr lang="en-IN" altLang="en-US" sz="2400"/>
              <a:t>The probability that the patient has fever is 0.1(in absence of any other information</a:t>
            </a:r>
          </a:p>
          <a:p>
            <a:r>
              <a:rPr lang="en-IN" altLang="en-US" sz="2400"/>
              <a:t>A die is rolled, P(odd), P(even) indicated the probability of getting the even number and the probability of getting the even number on the rolled dice respectively. Both of these are prior probabilities</a:t>
            </a:r>
          </a:p>
          <a:p>
            <a:r>
              <a:rPr lang="en-IN" altLang="en-US" sz="2400"/>
              <a:t>When a pair of dice rolled simultaneously, the possible outcomes are 36. P(doubles), P(Total=15) are prior probabilities</a:t>
            </a:r>
          </a:p>
        </p:txBody>
      </p:sp>
      <p:sp>
        <p:nvSpPr>
          <p:cNvPr id="43012" name="Slide Number Placeholder 3"/>
          <p:cNvSpPr>
            <a:spLocks noGrp="1"/>
          </p:cNvSpPr>
          <p:nvPr>
            <p:ph type="sldNum" sz="quarter" idx="12"/>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B90BEEEF-3DD6-4AC9-84AD-19CF014C5096}" type="slidenum">
              <a:rPr lang="en-US" altLang="en-US" sz="1000" smtClean="0"/>
              <a:pPr/>
              <a:t>27</a:t>
            </a:fld>
            <a:endParaRPr lang="en-US" altLang="en-US" sz="10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685800" y="304800"/>
            <a:ext cx="7772400" cy="1143000"/>
          </a:xfrm>
        </p:spPr>
        <p:txBody>
          <a:bodyPr/>
          <a:lstStyle/>
          <a:p>
            <a:r>
              <a:rPr lang="en-IN" altLang="en-US"/>
              <a:t>Unconditional or Prior Probabilities</a:t>
            </a:r>
          </a:p>
        </p:txBody>
      </p:sp>
      <p:sp>
        <p:nvSpPr>
          <p:cNvPr id="44035" name="Content Placeholder 2"/>
          <p:cNvSpPr>
            <a:spLocks noGrp="1"/>
          </p:cNvSpPr>
          <p:nvPr>
            <p:ph idx="1"/>
          </p:nvPr>
        </p:nvSpPr>
        <p:spPr>
          <a:xfrm>
            <a:off x="685800" y="1524000"/>
            <a:ext cx="7772400" cy="5029200"/>
          </a:xfrm>
        </p:spPr>
        <p:txBody>
          <a:bodyPr>
            <a:normAutofit/>
          </a:bodyPr>
          <a:lstStyle/>
          <a:p>
            <a:r>
              <a:rPr lang="en-IN" altLang="en-US" sz="2400"/>
              <a:t>The random variables Fever, Doubles, Odd, Even are </a:t>
            </a:r>
            <a:r>
              <a:rPr lang="en-IN" altLang="en-US" sz="2400" b="1"/>
              <a:t>Discrete Random variables </a:t>
            </a:r>
            <a:r>
              <a:rPr lang="en-IN" altLang="en-US" sz="2400"/>
              <a:t>as they take finite number of distinct values</a:t>
            </a:r>
          </a:p>
          <a:p>
            <a:r>
              <a:rPr lang="en-IN" altLang="en-US" sz="2400"/>
              <a:t>The </a:t>
            </a:r>
            <a:r>
              <a:rPr lang="en-IN" altLang="en-US" sz="2400" b="1"/>
              <a:t>Boolean random</a:t>
            </a:r>
            <a:r>
              <a:rPr lang="en-IN" altLang="en-US" sz="2400"/>
              <a:t> variables have values True or false ex. P(cavity)</a:t>
            </a:r>
          </a:p>
          <a:p>
            <a:r>
              <a:rPr lang="en-IN" altLang="en-US" sz="2400"/>
              <a:t>A </a:t>
            </a:r>
            <a:r>
              <a:rPr lang="en-IN" altLang="en-US" sz="2400" b="1"/>
              <a:t>continuous random variable </a:t>
            </a:r>
            <a:r>
              <a:rPr lang="en-IN" altLang="en-US" sz="2400"/>
              <a:t>is a random variable that takes infinite number of distinct values</a:t>
            </a:r>
          </a:p>
          <a:p>
            <a:pPr lvl="1"/>
            <a:r>
              <a:rPr lang="en-IN" altLang="en-US" sz="2400"/>
              <a:t>EX. P(Temp=x) = Uniform</a:t>
            </a:r>
            <a:r>
              <a:rPr lang="en-IN" altLang="en-US" sz="2400" baseline="-25000"/>
              <a:t>[18C,26C]</a:t>
            </a:r>
            <a:r>
              <a:rPr lang="en-IN" altLang="en-US" sz="2400"/>
              <a:t> (x)</a:t>
            </a:r>
          </a:p>
          <a:p>
            <a:pPr lvl="1"/>
            <a:r>
              <a:rPr lang="en-IN" altLang="en-US" sz="2400"/>
              <a:t>Expresses that the temperature is distributed uniformly between 10 and 26 degrees</a:t>
            </a:r>
          </a:p>
          <a:p>
            <a:pPr lvl="1"/>
            <a:r>
              <a:rPr lang="en-IN" altLang="en-US" sz="2400"/>
              <a:t>This is called Probability Density Function</a:t>
            </a:r>
          </a:p>
        </p:txBody>
      </p:sp>
      <p:sp>
        <p:nvSpPr>
          <p:cNvPr id="44036" name="Slide Number Placeholder 3"/>
          <p:cNvSpPr>
            <a:spLocks noGrp="1"/>
          </p:cNvSpPr>
          <p:nvPr>
            <p:ph type="sldNum" sz="quarter" idx="12"/>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35FE38E6-F4CF-4A4F-870B-51F7CD818995}" type="slidenum">
              <a:rPr lang="en-US" altLang="en-US" sz="1000" smtClean="0"/>
              <a:pPr/>
              <a:t>28</a:t>
            </a:fld>
            <a:endParaRPr lang="en-US" altLang="en-US" sz="10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685800" y="304800"/>
            <a:ext cx="7772400" cy="1143000"/>
          </a:xfrm>
        </p:spPr>
        <p:txBody>
          <a:bodyPr/>
          <a:lstStyle/>
          <a:p>
            <a:r>
              <a:rPr lang="en-IN" altLang="en-US"/>
              <a:t>Conditional or Posterior Probabilities</a:t>
            </a:r>
          </a:p>
        </p:txBody>
      </p:sp>
      <p:sp>
        <p:nvSpPr>
          <p:cNvPr id="45059" name="Content Placeholder 2"/>
          <p:cNvSpPr>
            <a:spLocks noGrp="1"/>
          </p:cNvSpPr>
          <p:nvPr>
            <p:ph idx="1"/>
          </p:nvPr>
        </p:nvSpPr>
        <p:spPr>
          <a:xfrm>
            <a:off x="685800" y="1524000"/>
            <a:ext cx="7772400" cy="5029200"/>
          </a:xfrm>
        </p:spPr>
        <p:txBody>
          <a:bodyPr/>
          <a:lstStyle/>
          <a:p>
            <a:r>
              <a:rPr lang="en-IN" altLang="en-US"/>
              <a:t>Let A be an event in the world and B be another event.              Suppose that events A and B are not mutually                  exclusive, but occur conditionally on the occurrence of the other. </a:t>
            </a:r>
            <a:r>
              <a:rPr lang="en-IN" altLang="en-US" b="1"/>
              <a:t>The probability that event A will occur if event B occurs is called the </a:t>
            </a:r>
            <a:r>
              <a:rPr lang="en-IN" altLang="en-US" b="1">
                <a:solidFill>
                  <a:schemeClr val="accent2"/>
                </a:solidFill>
              </a:rPr>
              <a:t>conditional probability</a:t>
            </a:r>
            <a:r>
              <a:rPr lang="en-IN" altLang="en-US"/>
              <a:t>. Conditional probability is denoted mathematically as </a:t>
            </a:r>
            <a:r>
              <a:rPr lang="en-IN" altLang="en-US">
                <a:solidFill>
                  <a:schemeClr val="accent2"/>
                </a:solidFill>
              </a:rPr>
              <a:t>p(A|B)</a:t>
            </a:r>
            <a:r>
              <a:rPr lang="en-IN" altLang="en-US"/>
              <a:t> in which the vertical bar represents GIVEN and the complete probability expression is interpreted as “</a:t>
            </a:r>
            <a:r>
              <a:rPr lang="en-IN" altLang="en-US">
                <a:solidFill>
                  <a:schemeClr val="accent2"/>
                </a:solidFill>
              </a:rPr>
              <a:t>Conditional probability of event A occurring given that event B has occurred</a:t>
            </a:r>
            <a:r>
              <a:rPr lang="en-IN" altLang="en-US"/>
              <a:t>”.</a:t>
            </a:r>
          </a:p>
        </p:txBody>
      </p:sp>
      <p:sp>
        <p:nvSpPr>
          <p:cNvPr id="45060" name="Slide Number Placeholder 3"/>
          <p:cNvSpPr>
            <a:spLocks noGrp="1"/>
          </p:cNvSpPr>
          <p:nvPr>
            <p:ph type="sldNum" sz="quarter" idx="12"/>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795E1548-C7E7-4048-970F-FA0F1D4A59DE}" type="slidenum">
              <a:rPr lang="en-US" altLang="en-US" sz="1000" smtClean="0"/>
              <a:pPr/>
              <a:t>29</a:t>
            </a:fld>
            <a:endParaRPr lang="en-US" altLang="en-US" sz="1000"/>
          </a:p>
        </p:txBody>
      </p:sp>
      <p:pic>
        <p:nvPicPr>
          <p:cNvPr id="45061" name="Picture 4" descr="Slide03-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5257800"/>
            <a:ext cx="7772400"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IN" altLang="en-US"/>
              <a:t>Uncertainty </a:t>
            </a:r>
          </a:p>
        </p:txBody>
      </p:sp>
      <p:sp>
        <p:nvSpPr>
          <p:cNvPr id="3" name="Content Placeholder 2"/>
          <p:cNvSpPr>
            <a:spLocks noGrp="1"/>
          </p:cNvSpPr>
          <p:nvPr>
            <p:ph idx="1"/>
          </p:nvPr>
        </p:nvSpPr>
        <p:spPr>
          <a:xfrm>
            <a:off x="685800" y="1600200"/>
            <a:ext cx="7772400" cy="4114800"/>
          </a:xfrm>
        </p:spPr>
        <p:txBody>
          <a:bodyPr/>
          <a:lstStyle/>
          <a:p>
            <a:pPr marL="0" indent="0">
              <a:buFontTx/>
              <a:buNone/>
              <a:defRPr/>
            </a:pPr>
            <a:r>
              <a:rPr lang="en-IN"/>
              <a:t>Reasoning under uncertainty.</a:t>
            </a:r>
          </a:p>
          <a:p>
            <a:pPr lvl="1">
              <a:defRPr/>
            </a:pPr>
            <a:r>
              <a:rPr lang="en-IN">
                <a:ea typeface="+mn-ea"/>
                <a:cs typeface="+mn-cs"/>
              </a:rPr>
              <a:t>There are different types of uncertainties. What are the different ways in which you can deal with that? </a:t>
            </a:r>
          </a:p>
          <a:p>
            <a:pPr>
              <a:defRPr/>
            </a:pPr>
            <a:r>
              <a:rPr lang="en-IN"/>
              <a:t>The doorbell problem</a:t>
            </a:r>
          </a:p>
          <a:p>
            <a:pPr lvl="1">
              <a:defRPr/>
            </a:pPr>
            <a:r>
              <a:rPr lang="en-IN">
                <a:ea typeface="+mn-ea"/>
                <a:cs typeface="+mn-cs"/>
              </a:rPr>
              <a:t>The doorbell rang at 12 O'clock at midnight.</a:t>
            </a:r>
          </a:p>
          <a:p>
            <a:pPr lvl="1">
              <a:defRPr/>
            </a:pPr>
            <a:r>
              <a:rPr lang="en-IN">
                <a:ea typeface="+mn-ea"/>
                <a:cs typeface="+mn-cs"/>
              </a:rPr>
              <a:t>Que to </a:t>
            </a:r>
            <a:r>
              <a:rPr lang="en-IN" err="1">
                <a:ea typeface="+mn-ea"/>
                <a:cs typeface="+mn-cs"/>
              </a:rPr>
              <a:t>ans</a:t>
            </a:r>
            <a:endParaRPr lang="en-IN">
              <a:ea typeface="+mn-ea"/>
              <a:cs typeface="+mn-cs"/>
            </a:endParaRPr>
          </a:p>
          <a:p>
            <a:pPr lvl="2">
              <a:defRPr/>
            </a:pPr>
            <a:r>
              <a:rPr lang="en-IN">
                <a:ea typeface="+mn-ea"/>
                <a:cs typeface="+mn-cs"/>
              </a:rPr>
              <a:t> was someone there at the door? </a:t>
            </a:r>
          </a:p>
          <a:p>
            <a:pPr lvl="2">
              <a:defRPr/>
            </a:pPr>
            <a:r>
              <a:rPr lang="en-IN">
                <a:ea typeface="+mn-ea"/>
                <a:cs typeface="+mn-cs"/>
              </a:rPr>
              <a:t>Mohan was sleeping in the room. Did Mohan wake up when the doorbell rang? </a:t>
            </a:r>
          </a:p>
          <a:p>
            <a:pPr lvl="2">
              <a:defRPr/>
            </a:pPr>
            <a:r>
              <a:rPr lang="en-IN">
                <a:ea typeface="+mn-ea"/>
                <a:cs typeface="+mn-cs"/>
              </a:rPr>
              <a:t>My fact is that the doorbell rang at 12 O'clock in the midnight. Therefore if we place the propositions in the logic form</a:t>
            </a:r>
          </a:p>
          <a:p>
            <a:pPr>
              <a:defRPr/>
            </a:pPr>
            <a:endParaRPr lang="en-IN"/>
          </a:p>
        </p:txBody>
      </p:sp>
      <p:sp>
        <p:nvSpPr>
          <p:cNvPr id="17412" name="Slide Number Placeholder 3"/>
          <p:cNvSpPr>
            <a:spLocks noGrp="1"/>
          </p:cNvSpPr>
          <p:nvPr>
            <p:ph type="sldNum" sz="quarter" idx="12"/>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7780A33E-F113-4417-A51A-6DF4E06D42FD}" type="slidenum">
              <a:rPr lang="en-US" altLang="en-US" sz="1000" smtClean="0"/>
              <a:pPr/>
              <a:t>3</a:t>
            </a:fld>
            <a:endParaRPr lang="en-US" altLang="en-US" sz="1000"/>
          </a:p>
        </p:txBody>
      </p:sp>
      <p:pic>
        <p:nvPicPr>
          <p:cNvPr id="174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5562600"/>
            <a:ext cx="4181475" cy="561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685800" y="304800"/>
            <a:ext cx="7772400" cy="1143000"/>
          </a:xfrm>
        </p:spPr>
        <p:txBody>
          <a:bodyPr/>
          <a:lstStyle/>
          <a:p>
            <a:r>
              <a:rPr lang="en-IN" altLang="en-US"/>
              <a:t>Conditional or Posterior Probabilities</a:t>
            </a:r>
          </a:p>
        </p:txBody>
      </p:sp>
      <p:sp>
        <p:nvSpPr>
          <p:cNvPr id="46083" name="Content Placeholder 2"/>
          <p:cNvSpPr>
            <a:spLocks noGrp="1"/>
          </p:cNvSpPr>
          <p:nvPr>
            <p:ph idx="1"/>
          </p:nvPr>
        </p:nvSpPr>
        <p:spPr>
          <a:xfrm>
            <a:off x="685800" y="1524000"/>
            <a:ext cx="7772400" cy="5029200"/>
          </a:xfrm>
        </p:spPr>
        <p:txBody>
          <a:bodyPr/>
          <a:lstStyle/>
          <a:p>
            <a:r>
              <a:rPr lang="en-IN" altLang="en-US" sz="2000"/>
              <a:t>The number of times A and B can occur, or the probability that both A and B will occur, is called the </a:t>
            </a:r>
            <a:r>
              <a:rPr lang="en-IN" altLang="en-US" sz="2000" b="1">
                <a:solidFill>
                  <a:schemeClr val="accent2"/>
                </a:solidFill>
              </a:rPr>
              <a:t>joint probability</a:t>
            </a:r>
            <a:r>
              <a:rPr lang="en-IN" altLang="en-US" sz="2000"/>
              <a:t> of A and B. It is represented mathematically as p(A</a:t>
            </a:r>
            <a:r>
              <a:rPr lang="hy-AM" altLang="en-US" sz="2000"/>
              <a:t>Ո</a:t>
            </a:r>
            <a:r>
              <a:rPr lang="en-IN" altLang="en-US" sz="2000"/>
              <a:t>B). The number of ways B  can occur is the probability of B, p(B), and thus</a:t>
            </a:r>
          </a:p>
          <a:p>
            <a:endParaRPr lang="en-IN" altLang="en-US" b="1"/>
          </a:p>
          <a:p>
            <a:endParaRPr lang="en-IN" altLang="en-US"/>
          </a:p>
          <a:p>
            <a:r>
              <a:rPr lang="en-IN" altLang="en-US" sz="2000"/>
              <a:t>The eq. of conditional can also be written in the form</a:t>
            </a:r>
          </a:p>
          <a:p>
            <a:endParaRPr lang="en-IN" altLang="en-US"/>
          </a:p>
          <a:p>
            <a:endParaRPr lang="en-IN" altLang="en-US" sz="2000"/>
          </a:p>
          <a:p>
            <a:r>
              <a:rPr lang="en-IN" altLang="en-US" sz="2000"/>
              <a:t>Similarly, the conditional probability of event B occurring given that event A has occurred equals</a:t>
            </a:r>
          </a:p>
          <a:p>
            <a:endParaRPr lang="en-IN" altLang="en-US"/>
          </a:p>
          <a:p>
            <a:endParaRPr lang="en-IN" altLang="en-US"/>
          </a:p>
        </p:txBody>
      </p:sp>
      <p:sp>
        <p:nvSpPr>
          <p:cNvPr id="46084" name="Slide Number Placeholder 3"/>
          <p:cNvSpPr>
            <a:spLocks noGrp="1"/>
          </p:cNvSpPr>
          <p:nvPr>
            <p:ph type="sldNum" sz="quarter" idx="12"/>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204782BA-4255-43AE-963E-16C78D989881}" type="slidenum">
              <a:rPr lang="en-US" altLang="en-US" sz="1000" smtClean="0"/>
              <a:pPr/>
              <a:t>30</a:t>
            </a:fld>
            <a:endParaRPr lang="en-US" altLang="en-US" sz="1000"/>
          </a:p>
        </p:txBody>
      </p:sp>
      <p:pic>
        <p:nvPicPr>
          <p:cNvPr id="4608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4738" y="2878138"/>
            <a:ext cx="2100262" cy="808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08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4114800"/>
            <a:ext cx="2643188" cy="561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6527030" y="4110335"/>
            <a:ext cx="1931170" cy="461665"/>
          </a:xfrm>
          <a:prstGeom prst="rect">
            <a:avLst/>
          </a:prstGeom>
          <a:noFill/>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b="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Product Rule</a:t>
            </a:r>
          </a:p>
        </p:txBody>
      </p:sp>
      <p:sp>
        <p:nvSpPr>
          <p:cNvPr id="46088" name="Right Arrow 2"/>
          <p:cNvSpPr>
            <a:spLocks noChangeArrowheads="1"/>
          </p:cNvSpPr>
          <p:nvPr/>
        </p:nvSpPr>
        <p:spPr bwMode="auto">
          <a:xfrm>
            <a:off x="6072188" y="4265613"/>
            <a:ext cx="252412" cy="230187"/>
          </a:xfrm>
          <a:prstGeom prst="rightArrow">
            <a:avLst>
              <a:gd name="adj1" fmla="val 50000"/>
              <a:gd name="adj2" fmla="val 50142"/>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IN" altLang="en-US"/>
          </a:p>
        </p:txBody>
      </p:sp>
      <p:pic>
        <p:nvPicPr>
          <p:cNvPr id="4608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5410200"/>
            <a:ext cx="1966913"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09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2313" y="6229350"/>
            <a:ext cx="2619375"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Rectangle 13"/>
          <p:cNvSpPr/>
          <p:nvPr/>
        </p:nvSpPr>
        <p:spPr>
          <a:xfrm>
            <a:off x="6450830" y="6096000"/>
            <a:ext cx="1931170" cy="461665"/>
          </a:xfrm>
          <a:prstGeom prst="rect">
            <a:avLst/>
          </a:prstGeom>
          <a:noFill/>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b="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Product Rule</a:t>
            </a:r>
          </a:p>
        </p:txBody>
      </p:sp>
      <p:sp>
        <p:nvSpPr>
          <p:cNvPr id="46092" name="Right Arrow 14"/>
          <p:cNvSpPr>
            <a:spLocks noChangeArrowheads="1"/>
          </p:cNvSpPr>
          <p:nvPr/>
        </p:nvSpPr>
        <p:spPr bwMode="auto">
          <a:xfrm>
            <a:off x="5995988" y="6249988"/>
            <a:ext cx="252412" cy="231775"/>
          </a:xfrm>
          <a:prstGeom prst="rightArrow">
            <a:avLst>
              <a:gd name="adj1" fmla="val 50000"/>
              <a:gd name="adj2" fmla="val 49798"/>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I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685800" y="304800"/>
            <a:ext cx="7772400" cy="1143000"/>
          </a:xfrm>
        </p:spPr>
        <p:txBody>
          <a:bodyPr/>
          <a:lstStyle/>
          <a:p>
            <a:r>
              <a:rPr lang="en-IN" altLang="en-US"/>
              <a:t>Probability Axioms</a:t>
            </a:r>
          </a:p>
        </p:txBody>
      </p:sp>
      <p:sp>
        <p:nvSpPr>
          <p:cNvPr id="47107" name="Content Placeholder 2"/>
          <p:cNvSpPr>
            <a:spLocks noGrp="1"/>
          </p:cNvSpPr>
          <p:nvPr>
            <p:ph idx="1"/>
          </p:nvPr>
        </p:nvSpPr>
        <p:spPr>
          <a:xfrm>
            <a:off x="685800" y="1524000"/>
            <a:ext cx="7772400" cy="5029200"/>
          </a:xfrm>
        </p:spPr>
        <p:txBody>
          <a:bodyPr>
            <a:normAutofit lnSpcReduction="10000"/>
          </a:bodyPr>
          <a:lstStyle/>
          <a:p>
            <a:pPr algn="just">
              <a:lnSpc>
                <a:spcPct val="90000"/>
              </a:lnSpc>
            </a:pPr>
            <a:r>
              <a:rPr lang="en-US" altLang="en-US" sz="2800">
                <a:cs typeface="Times New Roman" pitchFamily="18" charset="0"/>
                <a:sym typeface="Symbol" pitchFamily="18" charset="2"/>
              </a:rPr>
              <a:t>All probabilities are between 0 &amp; 1</a:t>
            </a:r>
          </a:p>
          <a:p>
            <a:pPr lvl="1" algn="just">
              <a:lnSpc>
                <a:spcPct val="90000"/>
              </a:lnSpc>
            </a:pPr>
            <a:r>
              <a:rPr lang="en-US" altLang="en-US">
                <a:cs typeface="Times New Roman" pitchFamily="18" charset="0"/>
                <a:sym typeface="Symbol" pitchFamily="18" charset="2"/>
              </a:rPr>
              <a:t>0  P(A)  1</a:t>
            </a:r>
          </a:p>
          <a:p>
            <a:pPr algn="just">
              <a:lnSpc>
                <a:spcPct val="90000"/>
              </a:lnSpc>
            </a:pPr>
            <a:r>
              <a:rPr lang="en-US" altLang="en-US" sz="2800">
                <a:cs typeface="Times New Roman" pitchFamily="18" charset="0"/>
                <a:sym typeface="Symbol" pitchFamily="18" charset="2"/>
              </a:rPr>
              <a:t>Necessarily True propositions have probability 1 and necessarily false propositions have probability 0	</a:t>
            </a:r>
          </a:p>
          <a:p>
            <a:pPr lvl="1" algn="just">
              <a:lnSpc>
                <a:spcPct val="90000"/>
              </a:lnSpc>
            </a:pPr>
            <a:r>
              <a:rPr lang="en-US" altLang="en-US">
                <a:cs typeface="Times New Roman" pitchFamily="18" charset="0"/>
                <a:sym typeface="Symbol" pitchFamily="18" charset="2"/>
              </a:rPr>
              <a:t>( P(true) = 1 and P(false) = 0)</a:t>
            </a:r>
          </a:p>
          <a:p>
            <a:pPr algn="just">
              <a:lnSpc>
                <a:spcPct val="90000"/>
              </a:lnSpc>
            </a:pPr>
            <a:r>
              <a:rPr lang="en-US" altLang="en-US" sz="2800">
                <a:cs typeface="Times New Roman" pitchFamily="18" charset="0"/>
                <a:sym typeface="Symbol" pitchFamily="18" charset="2"/>
              </a:rPr>
              <a:t>Probability of disjunction </a:t>
            </a:r>
          </a:p>
          <a:p>
            <a:pPr lvl="1" algn="just">
              <a:lnSpc>
                <a:spcPct val="90000"/>
              </a:lnSpc>
            </a:pPr>
            <a:r>
              <a:rPr lang="en-US" altLang="en-US">
                <a:cs typeface="Times New Roman" pitchFamily="18" charset="0"/>
                <a:sym typeface="Symbol" pitchFamily="18" charset="2"/>
              </a:rPr>
              <a:t>P(A  B) = P(A) + P(B) - P(A  B)   </a:t>
            </a:r>
          </a:p>
          <a:p>
            <a:pPr algn="just">
              <a:lnSpc>
                <a:spcPct val="90000"/>
              </a:lnSpc>
            </a:pPr>
            <a:endParaRPr lang="en-US" altLang="en-US" sz="2800">
              <a:cs typeface="Times New Roman" pitchFamily="18" charset="0"/>
              <a:sym typeface="Symbol" pitchFamily="18" charset="2"/>
            </a:endParaRPr>
          </a:p>
          <a:p>
            <a:pPr algn="just">
              <a:lnSpc>
                <a:spcPct val="90000"/>
              </a:lnSpc>
            </a:pPr>
            <a:endParaRPr lang="en-US" altLang="en-US" sz="2800">
              <a:cs typeface="Times New Roman" pitchFamily="18" charset="0"/>
              <a:sym typeface="Symbol" pitchFamily="18" charset="2"/>
            </a:endParaRPr>
          </a:p>
          <a:p>
            <a:pPr algn="just">
              <a:lnSpc>
                <a:spcPct val="90000"/>
              </a:lnSpc>
            </a:pPr>
            <a:endParaRPr lang="en-US" altLang="en-US" sz="2800">
              <a:cs typeface="Times New Roman" pitchFamily="18" charset="0"/>
              <a:sym typeface="Symbol" pitchFamily="18" charset="2"/>
            </a:endParaRPr>
          </a:p>
          <a:p>
            <a:pPr algn="just">
              <a:lnSpc>
                <a:spcPct val="90000"/>
              </a:lnSpc>
            </a:pPr>
            <a:r>
              <a:rPr lang="en-US" altLang="en-US" sz="2800">
                <a:cs typeface="Times New Roman" pitchFamily="18" charset="0"/>
                <a:sym typeface="Symbol" pitchFamily="18" charset="2"/>
              </a:rPr>
              <a:t>These axioms often called as Kolmogorov’s axiom</a:t>
            </a:r>
          </a:p>
        </p:txBody>
      </p:sp>
      <p:sp>
        <p:nvSpPr>
          <p:cNvPr id="47108" name="Slide Number Placeholder 3"/>
          <p:cNvSpPr>
            <a:spLocks noGrp="1"/>
          </p:cNvSpPr>
          <p:nvPr>
            <p:ph type="sldNum" sz="quarter" idx="12"/>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97F5652E-DA6E-4E05-8063-5D76EE090D31}" type="slidenum">
              <a:rPr lang="en-US" altLang="en-US" sz="1000" smtClean="0"/>
              <a:pPr/>
              <a:t>31</a:t>
            </a:fld>
            <a:endParaRPr lang="en-US" altLang="en-US" sz="1000"/>
          </a:p>
        </p:txBody>
      </p:sp>
      <p:sp>
        <p:nvSpPr>
          <p:cNvPr id="6" name="Rectangle 5"/>
          <p:cNvSpPr/>
          <p:nvPr/>
        </p:nvSpPr>
        <p:spPr>
          <a:xfrm>
            <a:off x="5181600" y="3962400"/>
            <a:ext cx="3406702" cy="400110"/>
          </a:xfrm>
          <a:prstGeom prst="rect">
            <a:avLst/>
          </a:prstGeom>
          <a:noFill/>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2000" b="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Inclusion-Exclusion Principle</a:t>
            </a:r>
          </a:p>
        </p:txBody>
      </p:sp>
      <p:sp>
        <p:nvSpPr>
          <p:cNvPr id="47110" name="Right Arrow 6"/>
          <p:cNvSpPr>
            <a:spLocks noChangeArrowheads="1"/>
          </p:cNvSpPr>
          <p:nvPr/>
        </p:nvSpPr>
        <p:spPr bwMode="auto">
          <a:xfrm>
            <a:off x="4876800" y="4116388"/>
            <a:ext cx="252413" cy="231775"/>
          </a:xfrm>
          <a:prstGeom prst="rightArrow">
            <a:avLst>
              <a:gd name="adj1" fmla="val 50000"/>
              <a:gd name="adj2" fmla="val 49799"/>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IN" altLang="en-US"/>
          </a:p>
        </p:txBody>
      </p:sp>
      <p:pic>
        <p:nvPicPr>
          <p:cNvPr id="471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4648200"/>
            <a:ext cx="2295525" cy="1057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685800" y="304800"/>
            <a:ext cx="7772400" cy="1143000"/>
          </a:xfrm>
        </p:spPr>
        <p:txBody>
          <a:bodyPr/>
          <a:lstStyle/>
          <a:p>
            <a:r>
              <a:rPr lang="en-IN" altLang="en-US"/>
              <a:t>Probability Axioms</a:t>
            </a:r>
          </a:p>
        </p:txBody>
      </p:sp>
      <p:sp>
        <p:nvSpPr>
          <p:cNvPr id="43011" name="Content Placeholder 2"/>
          <p:cNvSpPr>
            <a:spLocks noGrp="1"/>
          </p:cNvSpPr>
          <p:nvPr>
            <p:ph idx="1"/>
          </p:nvPr>
        </p:nvSpPr>
        <p:spPr>
          <a:xfrm>
            <a:off x="685800" y="1524000"/>
            <a:ext cx="7772400" cy="5029200"/>
          </a:xfrm>
        </p:spPr>
        <p:txBody>
          <a:bodyPr/>
          <a:lstStyle/>
          <a:p>
            <a:pPr algn="just">
              <a:lnSpc>
                <a:spcPct val="90000"/>
              </a:lnSpc>
              <a:defRPr/>
            </a:pPr>
            <a:r>
              <a:rPr lang="en-US" altLang="en-US" sz="2800">
                <a:cs typeface="Times New Roman" pitchFamily="18" charset="0"/>
                <a:sym typeface="Symbol" pitchFamily="18" charset="2"/>
              </a:rPr>
              <a:t>From Axioms we can derive other properties</a:t>
            </a:r>
          </a:p>
          <a:p>
            <a:pPr marL="225425" lvl="1" indent="-225425" algn="just">
              <a:lnSpc>
                <a:spcPct val="90000"/>
              </a:lnSpc>
              <a:buFontTx/>
              <a:buChar char="•"/>
              <a:defRPr/>
            </a:pPr>
            <a:r>
              <a:rPr lang="en-US" altLang="en-US" sz="2800">
                <a:cs typeface="Times New Roman" pitchFamily="18" charset="0"/>
                <a:sym typeface="Symbol" pitchFamily="18" charset="2"/>
              </a:rPr>
              <a:t>P(A  B) = P(A) + P(B) - P(A  B) </a:t>
            </a:r>
            <a:r>
              <a:rPr lang="en-US" altLang="en-US">
                <a:cs typeface="Times New Roman" pitchFamily="18" charset="0"/>
                <a:sym typeface="Symbol" pitchFamily="18" charset="2"/>
              </a:rPr>
              <a:t>Substitute B = </a:t>
            </a:r>
            <a:r>
              <a:rPr lang="en-US">
                <a:effectLst>
                  <a:outerShdw blurRad="38100" dist="38100" dir="2700000" algn="tl">
                    <a:srgbClr val="000000"/>
                  </a:outerShdw>
                </a:effectLst>
                <a:latin typeface="Symbol" pitchFamily="18" charset="2"/>
              </a:rPr>
              <a:t>Ø </a:t>
            </a:r>
            <a:r>
              <a:rPr lang="en-US"/>
              <a:t>A</a:t>
            </a:r>
          </a:p>
          <a:p>
            <a:pPr lvl="1" algn="just">
              <a:lnSpc>
                <a:spcPct val="90000"/>
              </a:lnSpc>
              <a:defRPr/>
            </a:pPr>
            <a:r>
              <a:rPr lang="en-US" altLang="en-US">
                <a:cs typeface="Times New Roman" pitchFamily="18" charset="0"/>
                <a:sym typeface="Symbol" pitchFamily="18" charset="2"/>
              </a:rPr>
              <a:t>P(A   </a:t>
            </a:r>
            <a:r>
              <a:rPr lang="en-US">
                <a:effectLst>
                  <a:outerShdw blurRad="38100" dist="38100" dir="2700000" algn="tl">
                    <a:srgbClr val="000000"/>
                  </a:outerShdw>
                </a:effectLst>
                <a:latin typeface="Symbol" pitchFamily="18" charset="2"/>
              </a:rPr>
              <a:t>Ø </a:t>
            </a:r>
            <a:r>
              <a:rPr lang="en-US" sz="1800"/>
              <a:t>A</a:t>
            </a:r>
            <a:r>
              <a:rPr lang="en-US" altLang="en-US">
                <a:cs typeface="Times New Roman" pitchFamily="18" charset="0"/>
                <a:sym typeface="Symbol" pitchFamily="18" charset="2"/>
              </a:rPr>
              <a:t>) = P(A) + P(</a:t>
            </a:r>
            <a:r>
              <a:rPr lang="en-US">
                <a:effectLst>
                  <a:outerShdw blurRad="38100" dist="38100" dir="2700000" algn="tl">
                    <a:srgbClr val="000000"/>
                  </a:outerShdw>
                </a:effectLst>
                <a:latin typeface="Symbol" pitchFamily="18" charset="2"/>
              </a:rPr>
              <a:t>Ø </a:t>
            </a:r>
            <a:r>
              <a:rPr lang="en-US" sz="1800"/>
              <a:t>A</a:t>
            </a:r>
            <a:r>
              <a:rPr lang="en-US" altLang="en-US">
                <a:cs typeface="Times New Roman" pitchFamily="18" charset="0"/>
                <a:sym typeface="Symbol" pitchFamily="18" charset="2"/>
              </a:rPr>
              <a:t>) - P(A   </a:t>
            </a:r>
            <a:r>
              <a:rPr lang="en-US">
                <a:effectLst>
                  <a:outerShdw blurRad="38100" dist="38100" dir="2700000" algn="tl">
                    <a:srgbClr val="000000"/>
                  </a:outerShdw>
                </a:effectLst>
                <a:latin typeface="Symbol" pitchFamily="18" charset="2"/>
              </a:rPr>
              <a:t>Ø </a:t>
            </a:r>
            <a:r>
              <a:rPr lang="en-US" sz="1800"/>
              <a:t>A</a:t>
            </a:r>
            <a:r>
              <a:rPr lang="en-US" altLang="en-US">
                <a:cs typeface="Times New Roman" pitchFamily="18" charset="0"/>
                <a:sym typeface="Symbol" pitchFamily="18" charset="2"/>
              </a:rPr>
              <a:t>)</a:t>
            </a:r>
          </a:p>
          <a:p>
            <a:pPr marL="339725" lvl="1" indent="0" algn="just">
              <a:lnSpc>
                <a:spcPct val="90000"/>
              </a:lnSpc>
              <a:buFontTx/>
              <a:buNone/>
              <a:defRPr/>
            </a:pPr>
            <a:r>
              <a:rPr lang="en-US" altLang="en-US">
                <a:cs typeface="Times New Roman" pitchFamily="18" charset="0"/>
                <a:sym typeface="Symbol" pitchFamily="18" charset="2"/>
              </a:rPr>
              <a:t>              1         = P(A) + P(</a:t>
            </a:r>
            <a:r>
              <a:rPr lang="en-US">
                <a:effectLst>
                  <a:outerShdw blurRad="38100" dist="38100" dir="2700000" algn="tl">
                    <a:srgbClr val="000000"/>
                  </a:outerShdw>
                </a:effectLst>
                <a:latin typeface="Symbol" pitchFamily="18" charset="2"/>
              </a:rPr>
              <a:t>Ø </a:t>
            </a:r>
            <a:r>
              <a:rPr lang="en-US"/>
              <a:t>A</a:t>
            </a:r>
            <a:r>
              <a:rPr lang="en-US" altLang="en-US">
                <a:cs typeface="Times New Roman" pitchFamily="18" charset="0"/>
                <a:sym typeface="Symbol" pitchFamily="18" charset="2"/>
              </a:rPr>
              <a:t>) – 0</a:t>
            </a:r>
          </a:p>
          <a:p>
            <a:pPr marL="339725" lvl="1" indent="0" algn="just">
              <a:lnSpc>
                <a:spcPct val="90000"/>
              </a:lnSpc>
              <a:buFontTx/>
              <a:buNone/>
              <a:defRPr/>
            </a:pPr>
            <a:r>
              <a:rPr lang="en-US" altLang="en-US">
                <a:cs typeface="Times New Roman" pitchFamily="18" charset="0"/>
                <a:sym typeface="Symbol" pitchFamily="18" charset="2"/>
              </a:rPr>
              <a:t>	     </a:t>
            </a:r>
            <a:r>
              <a:rPr lang="en-US" altLang="en-US" b="1">
                <a:solidFill>
                  <a:schemeClr val="accent2"/>
                </a:solidFill>
                <a:cs typeface="Times New Roman" pitchFamily="18" charset="0"/>
                <a:sym typeface="Symbol" pitchFamily="18" charset="2"/>
              </a:rPr>
              <a:t>P(</a:t>
            </a:r>
            <a:r>
              <a:rPr lang="en-US" b="1">
                <a:solidFill>
                  <a:schemeClr val="accent2"/>
                </a:solidFill>
                <a:effectLst>
                  <a:outerShdw blurRad="38100" dist="38100" dir="2700000" algn="tl">
                    <a:srgbClr val="000000"/>
                  </a:outerShdw>
                </a:effectLst>
                <a:latin typeface="Symbol" pitchFamily="18" charset="2"/>
              </a:rPr>
              <a:t>Ø </a:t>
            </a:r>
            <a:r>
              <a:rPr lang="en-US" sz="1800" b="1">
                <a:solidFill>
                  <a:schemeClr val="accent2"/>
                </a:solidFill>
              </a:rPr>
              <a:t>A</a:t>
            </a:r>
            <a:r>
              <a:rPr lang="en-US" altLang="en-US" b="1">
                <a:solidFill>
                  <a:schemeClr val="accent2"/>
                </a:solidFill>
                <a:cs typeface="Times New Roman" pitchFamily="18" charset="0"/>
                <a:sym typeface="Symbol" pitchFamily="18" charset="2"/>
              </a:rPr>
              <a:t>)= 1- P(A)</a:t>
            </a:r>
          </a:p>
          <a:p>
            <a:pPr marL="339725" lvl="1" indent="0" algn="just">
              <a:lnSpc>
                <a:spcPct val="90000"/>
              </a:lnSpc>
              <a:buFontTx/>
              <a:buNone/>
              <a:defRPr/>
            </a:pPr>
            <a:r>
              <a:rPr lang="en-US" altLang="en-US">
                <a:cs typeface="Times New Roman" pitchFamily="18" charset="0"/>
                <a:sym typeface="Symbol" pitchFamily="18" charset="2"/>
              </a:rPr>
              <a:t>              </a:t>
            </a:r>
            <a:r>
              <a:rPr lang="en-US" altLang="en-US" b="1">
                <a:solidFill>
                  <a:schemeClr val="accent2"/>
                </a:solidFill>
                <a:cs typeface="Times New Roman" pitchFamily="18" charset="0"/>
                <a:sym typeface="Symbol" pitchFamily="18" charset="2"/>
              </a:rPr>
              <a:t>P(A) = 1- P(</a:t>
            </a:r>
            <a:r>
              <a:rPr lang="en-US" b="1">
                <a:solidFill>
                  <a:schemeClr val="accent2"/>
                </a:solidFill>
                <a:effectLst>
                  <a:outerShdw blurRad="38100" dist="38100" dir="2700000" algn="tl">
                    <a:srgbClr val="000000"/>
                  </a:outerShdw>
                </a:effectLst>
                <a:latin typeface="Symbol" pitchFamily="18" charset="2"/>
              </a:rPr>
              <a:t>Ø </a:t>
            </a:r>
            <a:r>
              <a:rPr lang="en-US" sz="1800" b="1">
                <a:solidFill>
                  <a:schemeClr val="accent2"/>
                </a:solidFill>
              </a:rPr>
              <a:t>A</a:t>
            </a:r>
            <a:r>
              <a:rPr lang="en-US" altLang="en-US" b="1">
                <a:solidFill>
                  <a:schemeClr val="accent2"/>
                </a:solidFill>
                <a:cs typeface="Times New Roman" pitchFamily="18" charset="0"/>
                <a:sym typeface="Symbol" pitchFamily="18" charset="2"/>
              </a:rPr>
              <a:t>)</a:t>
            </a:r>
          </a:p>
          <a:p>
            <a:pPr algn="just">
              <a:defRPr/>
            </a:pPr>
            <a:r>
              <a:rPr lang="en-US" altLang="en-US">
                <a:cs typeface="Times New Roman" pitchFamily="18" charset="0"/>
                <a:sym typeface="Symbol" pitchFamily="18" charset="2"/>
              </a:rPr>
              <a:t>A and B mutually exclusive </a:t>
            </a:r>
            <a:r>
              <a:rPr lang="fr-FR" altLang="en-US" sz="2000">
                <a:cs typeface="Times New Roman" pitchFamily="18" charset="0"/>
                <a:sym typeface="Wingdings" pitchFamily="2" charset="2"/>
              </a:rPr>
              <a:t></a:t>
            </a:r>
            <a:r>
              <a:rPr lang="en-US" altLang="en-US">
                <a:cs typeface="Times New Roman" pitchFamily="18" charset="0"/>
                <a:sym typeface="Symbol" pitchFamily="18" charset="2"/>
              </a:rPr>
              <a:t> P(A  B) = P(A) + P(B)</a:t>
            </a:r>
          </a:p>
          <a:p>
            <a:pPr algn="just">
              <a:buFont typeface="Wingdings" pitchFamily="2" charset="2"/>
              <a:buNone/>
              <a:defRPr/>
            </a:pPr>
            <a:r>
              <a:rPr lang="en-US" altLang="en-US">
                <a:cs typeface="Times New Roman" pitchFamily="18" charset="0"/>
                <a:sym typeface="Symbol" pitchFamily="18" charset="2"/>
              </a:rPr>
              <a:t>   P(e</a:t>
            </a:r>
            <a:r>
              <a:rPr lang="en-US" altLang="en-US" baseline="-25000">
                <a:cs typeface="Times New Roman" pitchFamily="18" charset="0"/>
                <a:sym typeface="Symbol" pitchFamily="18" charset="2"/>
              </a:rPr>
              <a:t>1</a:t>
            </a:r>
            <a:r>
              <a:rPr lang="en-US" altLang="en-US">
                <a:cs typeface="Times New Roman" pitchFamily="18" charset="0"/>
                <a:sym typeface="Symbol" pitchFamily="18" charset="2"/>
              </a:rPr>
              <a:t>  e</a:t>
            </a:r>
            <a:r>
              <a:rPr lang="en-US" altLang="en-US" baseline="-25000">
                <a:cs typeface="Times New Roman" pitchFamily="18" charset="0"/>
                <a:sym typeface="Symbol" pitchFamily="18" charset="2"/>
              </a:rPr>
              <a:t>2</a:t>
            </a:r>
            <a:r>
              <a:rPr lang="en-US" altLang="en-US">
                <a:cs typeface="Times New Roman" pitchFamily="18" charset="0"/>
                <a:sym typeface="Symbol" pitchFamily="18" charset="2"/>
              </a:rPr>
              <a:t>  e</a:t>
            </a:r>
            <a:r>
              <a:rPr lang="en-US" altLang="en-US" baseline="-25000">
                <a:cs typeface="Times New Roman" pitchFamily="18" charset="0"/>
                <a:sym typeface="Symbol" pitchFamily="18" charset="2"/>
              </a:rPr>
              <a:t>3</a:t>
            </a:r>
            <a:r>
              <a:rPr lang="en-US" altLang="en-US">
                <a:cs typeface="Times New Roman" pitchFamily="18" charset="0"/>
                <a:sym typeface="Symbol" pitchFamily="18" charset="2"/>
              </a:rPr>
              <a:t>  … </a:t>
            </a:r>
            <a:r>
              <a:rPr lang="en-US" altLang="en-US" err="1">
                <a:cs typeface="Times New Roman" pitchFamily="18" charset="0"/>
                <a:sym typeface="Symbol" pitchFamily="18" charset="2"/>
              </a:rPr>
              <a:t>e</a:t>
            </a:r>
            <a:r>
              <a:rPr lang="en-US" altLang="en-US" baseline="-25000" err="1">
                <a:cs typeface="Times New Roman" pitchFamily="18" charset="0"/>
                <a:sym typeface="Symbol" pitchFamily="18" charset="2"/>
              </a:rPr>
              <a:t>n</a:t>
            </a:r>
            <a:r>
              <a:rPr lang="en-US" altLang="en-US">
                <a:cs typeface="Times New Roman" pitchFamily="18" charset="0"/>
                <a:sym typeface="Symbol" pitchFamily="18" charset="2"/>
              </a:rPr>
              <a:t>) = P(e</a:t>
            </a:r>
            <a:r>
              <a:rPr lang="en-US" altLang="en-US" baseline="-25000">
                <a:cs typeface="Times New Roman" pitchFamily="18" charset="0"/>
                <a:sym typeface="Symbol" pitchFamily="18" charset="2"/>
              </a:rPr>
              <a:t>1</a:t>
            </a:r>
            <a:r>
              <a:rPr lang="en-US" altLang="en-US">
                <a:cs typeface="Times New Roman" pitchFamily="18" charset="0"/>
                <a:sym typeface="Symbol" pitchFamily="18" charset="2"/>
              </a:rPr>
              <a:t>) + P(e</a:t>
            </a:r>
            <a:r>
              <a:rPr lang="en-US" altLang="en-US" baseline="-25000">
                <a:cs typeface="Times New Roman" pitchFamily="18" charset="0"/>
                <a:sym typeface="Symbol" pitchFamily="18" charset="2"/>
              </a:rPr>
              <a:t>2</a:t>
            </a:r>
            <a:r>
              <a:rPr lang="en-US" altLang="en-US">
                <a:cs typeface="Times New Roman" pitchFamily="18" charset="0"/>
                <a:sym typeface="Symbol" pitchFamily="18" charset="2"/>
              </a:rPr>
              <a:t>) + P(e</a:t>
            </a:r>
            <a:r>
              <a:rPr lang="en-US" altLang="en-US" baseline="-25000">
                <a:cs typeface="Times New Roman" pitchFamily="18" charset="0"/>
                <a:sym typeface="Symbol" pitchFamily="18" charset="2"/>
              </a:rPr>
              <a:t>3</a:t>
            </a:r>
            <a:r>
              <a:rPr lang="en-US" altLang="en-US">
                <a:cs typeface="Times New Roman" pitchFamily="18" charset="0"/>
                <a:sym typeface="Symbol" pitchFamily="18" charset="2"/>
              </a:rPr>
              <a:t>) + …  + P(</a:t>
            </a:r>
            <a:r>
              <a:rPr lang="en-US" altLang="en-US" err="1">
                <a:cs typeface="Times New Roman" pitchFamily="18" charset="0"/>
                <a:sym typeface="Symbol" pitchFamily="18" charset="2"/>
              </a:rPr>
              <a:t>e</a:t>
            </a:r>
            <a:r>
              <a:rPr lang="en-US" altLang="en-US" baseline="-25000" err="1">
                <a:cs typeface="Times New Roman" pitchFamily="18" charset="0"/>
                <a:sym typeface="Symbol" pitchFamily="18" charset="2"/>
              </a:rPr>
              <a:t>n</a:t>
            </a:r>
            <a:r>
              <a:rPr lang="en-US" altLang="en-US">
                <a:cs typeface="Times New Roman" pitchFamily="18" charset="0"/>
                <a:sym typeface="Symbol" pitchFamily="18" charset="2"/>
              </a:rPr>
              <a:t>)</a:t>
            </a:r>
          </a:p>
          <a:p>
            <a:pPr algn="just">
              <a:buFont typeface="Wingdings" pitchFamily="2" charset="2"/>
              <a:buNone/>
              <a:defRPr/>
            </a:pPr>
            <a:r>
              <a:rPr lang="en-US" altLang="en-US">
                <a:cs typeface="Times New Roman" pitchFamily="18" charset="0"/>
                <a:sym typeface="Symbol" pitchFamily="18" charset="2"/>
              </a:rPr>
              <a:t>   The probability of a proposition </a:t>
            </a:r>
            <a:r>
              <a:rPr lang="en-US" altLang="en-US" b="1">
                <a:cs typeface="Times New Roman" pitchFamily="18" charset="0"/>
                <a:sym typeface="Symbol" pitchFamily="18" charset="2"/>
              </a:rPr>
              <a:t>a</a:t>
            </a:r>
            <a:r>
              <a:rPr lang="en-US" altLang="en-US">
                <a:cs typeface="Times New Roman" pitchFamily="18" charset="0"/>
                <a:sym typeface="Symbol" pitchFamily="18" charset="2"/>
              </a:rPr>
              <a:t> is equal to the sum of the probabilities of the atomic events in which </a:t>
            </a:r>
            <a:r>
              <a:rPr lang="en-US" altLang="en-US" b="1">
                <a:cs typeface="Times New Roman" pitchFamily="18" charset="0"/>
                <a:sym typeface="Symbol" pitchFamily="18" charset="2"/>
              </a:rPr>
              <a:t>a</a:t>
            </a:r>
            <a:r>
              <a:rPr lang="en-US" altLang="en-US">
                <a:cs typeface="Times New Roman" pitchFamily="18" charset="0"/>
                <a:sym typeface="Symbol" pitchFamily="18" charset="2"/>
              </a:rPr>
              <a:t> holds</a:t>
            </a:r>
          </a:p>
          <a:p>
            <a:pPr algn="just">
              <a:buFont typeface="Wingdings" pitchFamily="2" charset="2"/>
              <a:buNone/>
              <a:defRPr/>
            </a:pPr>
            <a:r>
              <a:rPr lang="en-US" altLang="en-US">
                <a:cs typeface="Times New Roman" pitchFamily="18" charset="0"/>
                <a:sym typeface="Symbol" pitchFamily="18" charset="2"/>
              </a:rPr>
              <a:t>    e(a) – the set of atomic events in which </a:t>
            </a:r>
            <a:r>
              <a:rPr lang="en-US" altLang="en-US" b="1">
                <a:cs typeface="Times New Roman" pitchFamily="18" charset="0"/>
                <a:sym typeface="Symbol" pitchFamily="18" charset="2"/>
              </a:rPr>
              <a:t>a</a:t>
            </a:r>
            <a:r>
              <a:rPr lang="en-US" altLang="en-US">
                <a:cs typeface="Times New Roman" pitchFamily="18" charset="0"/>
                <a:sym typeface="Symbol" pitchFamily="18" charset="2"/>
              </a:rPr>
              <a:t> holds</a:t>
            </a:r>
            <a:endParaRPr lang="en-US" altLang="en-US" b="1">
              <a:cs typeface="Times New Roman" pitchFamily="18" charset="0"/>
              <a:sym typeface="Symbol" pitchFamily="18" charset="2"/>
            </a:endParaRPr>
          </a:p>
          <a:p>
            <a:pPr algn="just">
              <a:buFont typeface="Wingdings" pitchFamily="2" charset="2"/>
              <a:buNone/>
              <a:defRPr/>
            </a:pPr>
            <a:r>
              <a:rPr lang="en-US" altLang="en-US">
                <a:cs typeface="Times New Roman" pitchFamily="18" charset="0"/>
                <a:sym typeface="Symbol" pitchFamily="18" charset="2"/>
              </a:rPr>
              <a:t>			P(a) =   P(</a:t>
            </a:r>
            <a:r>
              <a:rPr lang="en-US" altLang="en-US" err="1">
                <a:cs typeface="Times New Roman" pitchFamily="18" charset="0"/>
                <a:sym typeface="Symbol" pitchFamily="18" charset="2"/>
              </a:rPr>
              <a:t>e</a:t>
            </a:r>
            <a:r>
              <a:rPr lang="en-US" altLang="en-US" baseline="-25000" err="1">
                <a:cs typeface="Times New Roman" pitchFamily="18" charset="0"/>
                <a:sym typeface="Symbol" pitchFamily="18" charset="2"/>
              </a:rPr>
              <a:t>i</a:t>
            </a:r>
            <a:r>
              <a:rPr lang="en-US" altLang="en-US">
                <a:cs typeface="Times New Roman" pitchFamily="18" charset="0"/>
                <a:sym typeface="Symbol" pitchFamily="18" charset="2"/>
              </a:rPr>
              <a:t>)</a:t>
            </a:r>
          </a:p>
          <a:p>
            <a:pPr algn="just">
              <a:spcBef>
                <a:spcPct val="0"/>
              </a:spcBef>
              <a:buFont typeface="Wingdings" pitchFamily="2" charset="2"/>
              <a:buNone/>
              <a:defRPr/>
            </a:pPr>
            <a:r>
              <a:rPr lang="en-US" altLang="en-US">
                <a:cs typeface="Times New Roman" pitchFamily="18" charset="0"/>
                <a:sym typeface="Symbol" pitchFamily="18" charset="2"/>
              </a:rPr>
              <a:t>			        </a:t>
            </a:r>
            <a:r>
              <a:rPr lang="en-US" altLang="en-US" sz="1800" err="1">
                <a:cs typeface="Times New Roman" pitchFamily="18" charset="0"/>
                <a:sym typeface="Symbol" pitchFamily="18" charset="2"/>
              </a:rPr>
              <a:t>e</a:t>
            </a:r>
            <a:r>
              <a:rPr lang="en-US" altLang="en-US" sz="1800" baseline="-25000" err="1">
                <a:cs typeface="Times New Roman" pitchFamily="18" charset="0"/>
                <a:sym typeface="Symbol" pitchFamily="18" charset="2"/>
              </a:rPr>
              <a:t>i</a:t>
            </a:r>
            <a:r>
              <a:rPr lang="en-US" altLang="en-US" sz="1800" err="1">
                <a:cs typeface="Times New Roman" pitchFamily="18" charset="0"/>
                <a:sym typeface="Symbol" pitchFamily="18" charset="2"/>
              </a:rPr>
              <a:t>e</a:t>
            </a:r>
            <a:r>
              <a:rPr lang="en-US" altLang="en-US" sz="1800">
                <a:cs typeface="Times New Roman" pitchFamily="18" charset="0"/>
                <a:sym typeface="Symbol" pitchFamily="18" charset="2"/>
              </a:rPr>
              <a:t>(a)</a:t>
            </a:r>
          </a:p>
          <a:p>
            <a:pPr algn="just">
              <a:lnSpc>
                <a:spcPct val="90000"/>
              </a:lnSpc>
              <a:defRPr/>
            </a:pPr>
            <a:endParaRPr lang="en-US">
              <a:latin typeface="+mj-lt"/>
            </a:endParaRPr>
          </a:p>
          <a:p>
            <a:pPr lvl="1" algn="just">
              <a:lnSpc>
                <a:spcPct val="90000"/>
              </a:lnSpc>
              <a:defRPr/>
            </a:pPr>
            <a:endParaRPr lang="en-US" altLang="en-US">
              <a:cs typeface="Times New Roman" pitchFamily="18" charset="0"/>
              <a:sym typeface="Symbol" pitchFamily="18" charset="2"/>
            </a:endParaRPr>
          </a:p>
          <a:p>
            <a:pPr algn="just">
              <a:lnSpc>
                <a:spcPct val="90000"/>
              </a:lnSpc>
              <a:defRPr/>
            </a:pPr>
            <a:endParaRPr lang="en-US" altLang="en-US" sz="2800">
              <a:cs typeface="Times New Roman" pitchFamily="18" charset="0"/>
              <a:sym typeface="Symbol" pitchFamily="18" charset="2"/>
            </a:endParaRPr>
          </a:p>
          <a:p>
            <a:pPr algn="just">
              <a:lnSpc>
                <a:spcPct val="90000"/>
              </a:lnSpc>
              <a:defRPr/>
            </a:pPr>
            <a:endParaRPr lang="en-US" altLang="en-US" sz="2800">
              <a:cs typeface="Times New Roman" pitchFamily="18" charset="0"/>
              <a:sym typeface="Symbol" pitchFamily="18" charset="2"/>
            </a:endParaRPr>
          </a:p>
        </p:txBody>
      </p:sp>
      <p:sp>
        <p:nvSpPr>
          <p:cNvPr id="48132" name="Slide Number Placeholder 3"/>
          <p:cNvSpPr>
            <a:spLocks noGrp="1"/>
          </p:cNvSpPr>
          <p:nvPr>
            <p:ph type="sldNum" sz="quarter" idx="12"/>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AB78E264-76AB-4C2D-A851-A91C8FD0D49E}" type="slidenum">
              <a:rPr lang="en-US" altLang="en-US" sz="1000" smtClean="0"/>
              <a:pPr/>
              <a:t>32</a:t>
            </a:fld>
            <a:endParaRPr lang="en-US" altLang="en-US" sz="10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a:xfrm>
            <a:off x="685800" y="381000"/>
            <a:ext cx="7772400" cy="1143000"/>
          </a:xfrm>
        </p:spPr>
        <p:txBody>
          <a:bodyPr/>
          <a:lstStyle/>
          <a:p>
            <a:r>
              <a:rPr lang="en-IN" altLang="en-US" sz="3600"/>
              <a:t>Inference using Full Joint Distribution</a:t>
            </a:r>
          </a:p>
        </p:txBody>
      </p:sp>
      <p:sp>
        <p:nvSpPr>
          <p:cNvPr id="7" name="Content Placeholder 2"/>
          <p:cNvSpPr>
            <a:spLocks noGrp="1"/>
          </p:cNvSpPr>
          <p:nvPr>
            <p:ph idx="1"/>
          </p:nvPr>
        </p:nvSpPr>
        <p:spPr>
          <a:xfrm>
            <a:off x="685800" y="1295400"/>
            <a:ext cx="7772400" cy="5029200"/>
          </a:xfrm>
        </p:spPr>
        <p:txBody>
          <a:bodyPr>
            <a:normAutofit lnSpcReduction="10000"/>
          </a:bodyPr>
          <a:lstStyle/>
          <a:p>
            <a:pPr algn="just">
              <a:buFont typeface="Wingdings" pitchFamily="2" charset="2"/>
              <a:buNone/>
              <a:defRPr/>
            </a:pPr>
            <a:r>
              <a:rPr lang="en-US" altLang="en-US" b="1">
                <a:solidFill>
                  <a:schemeClr val="accent2"/>
                </a:solidFill>
                <a:cs typeface="Times New Roman" pitchFamily="18" charset="0"/>
                <a:sym typeface="Symbol" pitchFamily="18" charset="2"/>
              </a:rPr>
              <a:t>Probability distribution		</a:t>
            </a:r>
            <a:r>
              <a:rPr lang="en-US" altLang="en-US" b="1">
                <a:solidFill>
                  <a:schemeClr val="accent2"/>
                </a:solidFill>
                <a:latin typeface="Arial Black" pitchFamily="34" charset="0"/>
                <a:cs typeface="Times New Roman" pitchFamily="18" charset="0"/>
                <a:sym typeface="Symbol" pitchFamily="18" charset="2"/>
              </a:rPr>
              <a:t>P</a:t>
            </a:r>
            <a:r>
              <a:rPr lang="en-US" altLang="en-US" b="1">
                <a:solidFill>
                  <a:schemeClr val="accent2"/>
                </a:solidFill>
                <a:cs typeface="Times New Roman" pitchFamily="18" charset="0"/>
                <a:sym typeface="Symbol" pitchFamily="18" charset="2"/>
              </a:rPr>
              <a:t>(Cavity, Toothache)</a:t>
            </a:r>
          </a:p>
          <a:p>
            <a:pPr lvl="1" algn="just">
              <a:buFont typeface="Wingdings" pitchFamily="2" charset="2"/>
              <a:buNone/>
              <a:defRPr/>
            </a:pPr>
            <a:r>
              <a:rPr lang="en-US" altLang="en-US" sz="2400">
                <a:cs typeface="Times New Roman" pitchFamily="18" charset="0"/>
                <a:sym typeface="Symbol" pitchFamily="18" charset="2"/>
              </a:rPr>
              <a:t>		       </a:t>
            </a:r>
            <a:r>
              <a:rPr lang="en-US" altLang="en-US" sz="2400" b="1">
                <a:cs typeface="Times New Roman" pitchFamily="18" charset="0"/>
                <a:sym typeface="Symbol" pitchFamily="18" charset="2"/>
              </a:rPr>
              <a:t>Toothache	       Toothache</a:t>
            </a:r>
          </a:p>
          <a:p>
            <a:pPr lvl="1" algn="just">
              <a:buFont typeface="Wingdings" pitchFamily="2" charset="2"/>
              <a:buNone/>
              <a:defRPr/>
            </a:pPr>
            <a:r>
              <a:rPr lang="en-US" altLang="en-US" sz="2400" b="1">
                <a:cs typeface="Times New Roman" pitchFamily="18" charset="0"/>
                <a:sym typeface="Symbol" pitchFamily="18" charset="2"/>
              </a:rPr>
              <a:t>Cavity</a:t>
            </a:r>
            <a:r>
              <a:rPr lang="en-US" altLang="en-US" sz="2400">
                <a:cs typeface="Times New Roman" pitchFamily="18" charset="0"/>
                <a:sym typeface="Symbol" pitchFamily="18" charset="2"/>
              </a:rPr>
              <a:t>	0.04		0.06</a:t>
            </a:r>
          </a:p>
          <a:p>
            <a:pPr lvl="1" algn="just">
              <a:buFont typeface="Wingdings" pitchFamily="2" charset="2"/>
              <a:buNone/>
              <a:defRPr/>
            </a:pPr>
            <a:r>
              <a:rPr lang="en-US" altLang="en-US" sz="2400" b="1">
                <a:cs typeface="Times New Roman" pitchFamily="18" charset="0"/>
                <a:sym typeface="Symbol" pitchFamily="18" charset="2"/>
              </a:rPr>
              <a:t> Cavity </a:t>
            </a:r>
            <a:r>
              <a:rPr lang="en-US" altLang="en-US" sz="2400">
                <a:cs typeface="Times New Roman" pitchFamily="18" charset="0"/>
                <a:sym typeface="Symbol" pitchFamily="18" charset="2"/>
              </a:rPr>
              <a:t>	0.01		0.89</a:t>
            </a:r>
          </a:p>
          <a:p>
            <a:pPr lvl="1" algn="just">
              <a:buFont typeface="Wingdings" pitchFamily="2" charset="2"/>
              <a:buNone/>
              <a:defRPr/>
            </a:pPr>
            <a:r>
              <a:rPr lang="en-US" altLang="en-US" sz="2400">
                <a:cs typeface="Times New Roman" pitchFamily="18" charset="0"/>
                <a:sym typeface="Symbol" pitchFamily="18" charset="2"/>
              </a:rPr>
              <a:t>Sum of all entries =1</a:t>
            </a:r>
          </a:p>
          <a:p>
            <a:pPr lvl="1" algn="just">
              <a:buFont typeface="Wingdings" pitchFamily="2" charset="2"/>
              <a:buNone/>
              <a:defRPr/>
            </a:pPr>
            <a:r>
              <a:rPr lang="en-US" altLang="en-US" sz="2400">
                <a:cs typeface="Times New Roman" pitchFamily="18" charset="0"/>
                <a:sym typeface="Symbol" pitchFamily="18" charset="2"/>
              </a:rPr>
              <a:t>P(Cavity) = 0.04 + 0.06 = 0.1 (using Axioms)</a:t>
            </a:r>
          </a:p>
          <a:p>
            <a:pPr lvl="1" algn="just">
              <a:buFont typeface="Wingdings" pitchFamily="2" charset="2"/>
              <a:buNone/>
              <a:defRPr/>
            </a:pPr>
            <a:r>
              <a:rPr lang="en-US" altLang="en-US" sz="2400">
                <a:cs typeface="Times New Roman" pitchFamily="18" charset="0"/>
                <a:sym typeface="Symbol" pitchFamily="18" charset="2"/>
              </a:rPr>
              <a:t>P(Cavity  Toothache) = 0.04 + 0.01 + 0.06 = 0.11</a:t>
            </a:r>
          </a:p>
          <a:p>
            <a:pPr lvl="1">
              <a:buFont typeface="Wingdings" pitchFamily="2" charset="2"/>
              <a:buNone/>
              <a:defRPr/>
            </a:pPr>
            <a:r>
              <a:rPr lang="en-US" altLang="en-US" sz="2400">
                <a:cs typeface="Times New Roman" pitchFamily="18" charset="0"/>
                <a:sym typeface="Symbol" pitchFamily="18" charset="2"/>
              </a:rPr>
              <a:t>P(</a:t>
            </a:r>
            <a:r>
              <a:rPr lang="en-US" altLang="en-US" sz="2400" err="1">
                <a:cs typeface="Times New Roman" pitchFamily="18" charset="0"/>
                <a:sym typeface="Symbol" pitchFamily="18" charset="2"/>
              </a:rPr>
              <a:t>Cavity|Toothache</a:t>
            </a:r>
            <a:r>
              <a:rPr lang="en-US" altLang="en-US" sz="2400">
                <a:cs typeface="Times New Roman" pitchFamily="18" charset="0"/>
                <a:sym typeface="Symbol" pitchFamily="18" charset="2"/>
              </a:rPr>
              <a:t>) = P(</a:t>
            </a:r>
            <a:r>
              <a:rPr lang="en-US" altLang="en-US" sz="2400" err="1">
                <a:cs typeface="Times New Roman" pitchFamily="18" charset="0"/>
                <a:sym typeface="Symbol" pitchFamily="18" charset="2"/>
              </a:rPr>
              <a:t>CavityToothache</a:t>
            </a:r>
            <a:r>
              <a:rPr lang="en-US" altLang="en-US" sz="2400">
                <a:cs typeface="Times New Roman" pitchFamily="18" charset="0"/>
                <a:sym typeface="Symbol" pitchFamily="18" charset="2"/>
              </a:rPr>
              <a:t>)/P(Toothache) </a:t>
            </a:r>
          </a:p>
          <a:p>
            <a:pPr lvl="1" algn="just">
              <a:buFont typeface="Wingdings" pitchFamily="2" charset="2"/>
              <a:buNone/>
              <a:defRPr/>
            </a:pPr>
            <a:r>
              <a:rPr lang="en-US" altLang="en-US" sz="2400">
                <a:cs typeface="Times New Roman" pitchFamily="18" charset="0"/>
                <a:sym typeface="Symbol" pitchFamily="18" charset="2"/>
              </a:rPr>
              <a:t>                                    = 0.04 / (0.04 + 0.01) </a:t>
            </a:r>
          </a:p>
          <a:p>
            <a:pPr lvl="1" algn="just">
              <a:buFont typeface="Wingdings" pitchFamily="2" charset="2"/>
              <a:buNone/>
              <a:defRPr/>
            </a:pPr>
            <a:r>
              <a:rPr lang="en-US" altLang="en-US" sz="2400">
                <a:cs typeface="Times New Roman" pitchFamily="18" charset="0"/>
                <a:sym typeface="Symbol" pitchFamily="18" charset="2"/>
              </a:rPr>
              <a:t>                                    = 0.8</a:t>
            </a:r>
          </a:p>
          <a:p>
            <a:pPr algn="just">
              <a:lnSpc>
                <a:spcPct val="90000"/>
              </a:lnSpc>
              <a:defRPr/>
            </a:pPr>
            <a:r>
              <a:rPr lang="en-US">
                <a:latin typeface="+mj-lt"/>
              </a:rPr>
              <a:t>Obtain P(</a:t>
            </a:r>
            <a:r>
              <a:rPr lang="en-US" altLang="en-US">
                <a:cs typeface="Times New Roman" pitchFamily="18" charset="0"/>
                <a:sym typeface="Symbol" pitchFamily="18" charset="2"/>
              </a:rPr>
              <a:t> cavity), </a:t>
            </a:r>
            <a:r>
              <a:rPr lang="en-US"/>
              <a:t>P(</a:t>
            </a:r>
            <a:r>
              <a:rPr lang="en-US" altLang="en-US">
                <a:cs typeface="Times New Roman" pitchFamily="18" charset="0"/>
                <a:sym typeface="Symbol" pitchFamily="18" charset="2"/>
              </a:rPr>
              <a:t>Toothache), </a:t>
            </a:r>
            <a:r>
              <a:rPr lang="en-US"/>
              <a:t>P(</a:t>
            </a:r>
            <a:r>
              <a:rPr lang="en-US" altLang="en-US">
                <a:cs typeface="Times New Roman" pitchFamily="18" charset="0"/>
                <a:sym typeface="Symbol" pitchFamily="18" charset="2"/>
              </a:rPr>
              <a:t> Toothache),</a:t>
            </a:r>
            <a:r>
              <a:rPr lang="en-US"/>
              <a:t> P(</a:t>
            </a:r>
            <a:r>
              <a:rPr lang="en-US" altLang="en-US">
                <a:cs typeface="Times New Roman" pitchFamily="18" charset="0"/>
                <a:sym typeface="Symbol" pitchFamily="18" charset="2"/>
              </a:rPr>
              <a:t>cavity|  toothache) </a:t>
            </a:r>
            <a:r>
              <a:rPr lang="en-US"/>
              <a:t>P(</a:t>
            </a:r>
            <a:r>
              <a:rPr lang="en-US" altLang="en-US">
                <a:cs typeface="Times New Roman" pitchFamily="18" charset="0"/>
                <a:sym typeface="Symbol" pitchFamily="18" charset="2"/>
              </a:rPr>
              <a:t> cavity| toothache), </a:t>
            </a:r>
            <a:r>
              <a:rPr lang="en-US"/>
              <a:t>P(</a:t>
            </a:r>
            <a:r>
              <a:rPr lang="en-US" altLang="en-US">
                <a:cs typeface="Times New Roman" pitchFamily="18" charset="0"/>
                <a:sym typeface="Symbol" pitchFamily="18" charset="2"/>
              </a:rPr>
              <a:t> cavity|  toothache), </a:t>
            </a:r>
            <a:endParaRPr lang="en-US">
              <a:latin typeface="+mj-lt"/>
            </a:endParaRPr>
          </a:p>
          <a:p>
            <a:pPr lvl="1" algn="just">
              <a:lnSpc>
                <a:spcPct val="90000"/>
              </a:lnSpc>
              <a:defRPr/>
            </a:pPr>
            <a:endParaRPr lang="en-US" altLang="en-US">
              <a:cs typeface="Times New Roman" pitchFamily="18" charset="0"/>
              <a:sym typeface="Symbol" pitchFamily="18" charset="2"/>
            </a:endParaRPr>
          </a:p>
          <a:p>
            <a:pPr algn="just">
              <a:lnSpc>
                <a:spcPct val="90000"/>
              </a:lnSpc>
              <a:defRPr/>
            </a:pPr>
            <a:endParaRPr lang="en-US" altLang="en-US" sz="2800">
              <a:cs typeface="Times New Roman" pitchFamily="18" charset="0"/>
              <a:sym typeface="Symbol" pitchFamily="18" charset="2"/>
            </a:endParaRPr>
          </a:p>
          <a:p>
            <a:pPr algn="just">
              <a:lnSpc>
                <a:spcPct val="90000"/>
              </a:lnSpc>
              <a:defRPr/>
            </a:pPr>
            <a:endParaRPr lang="en-US" altLang="en-US" sz="2800">
              <a:cs typeface="Times New Roman" pitchFamily="18" charset="0"/>
              <a:sym typeface="Symbol" pitchFamily="18" charset="2"/>
            </a:endParaRPr>
          </a:p>
        </p:txBody>
      </p:sp>
      <p:sp>
        <p:nvSpPr>
          <p:cNvPr id="49155" name="Slide Number Placeholder 3"/>
          <p:cNvSpPr>
            <a:spLocks noGrp="1"/>
          </p:cNvSpPr>
          <p:nvPr>
            <p:ph type="sldNum" sz="quarter" idx="12"/>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F081DFDA-249A-4D81-9208-74A3FB71DAE9}" type="slidenum">
              <a:rPr lang="en-US" altLang="en-US" sz="1000" smtClean="0"/>
              <a:pPr/>
              <a:t>33</a:t>
            </a:fld>
            <a:endParaRPr lang="en-US" altLang="en-US" sz="10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8" name="Title 1"/>
          <p:cNvSpPr>
            <a:spLocks noGrp="1"/>
          </p:cNvSpPr>
          <p:nvPr>
            <p:ph type="title"/>
          </p:nvPr>
        </p:nvSpPr>
        <p:spPr/>
        <p:txBody>
          <a:bodyPr/>
          <a:lstStyle/>
          <a:p>
            <a:r>
              <a:rPr lang="en-IN" altLang="en-US" sz="3600"/>
              <a:t>Inference using Full Joint Distribution</a:t>
            </a:r>
          </a:p>
        </p:txBody>
      </p:sp>
      <p:sp>
        <p:nvSpPr>
          <p:cNvPr id="50178" name="Slide Number Placeholder 3"/>
          <p:cNvSpPr>
            <a:spLocks noGrp="1"/>
          </p:cNvSpPr>
          <p:nvPr>
            <p:ph type="sldNum" sz="quarter" idx="12"/>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30698A72-8A9A-443A-8494-589DD12CB5E8}" type="slidenum">
              <a:rPr lang="en-US" altLang="en-US" sz="1000" smtClean="0"/>
              <a:pPr/>
              <a:t>34</a:t>
            </a:fld>
            <a:endParaRPr lang="en-US" altLang="en-US" sz="1000"/>
          </a:p>
        </p:txBody>
      </p:sp>
      <p:pic>
        <p:nvPicPr>
          <p:cNvPr id="5017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524000"/>
            <a:ext cx="3733800" cy="15890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18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325" y="3094037"/>
            <a:ext cx="3082925" cy="55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181"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5875" y="1665287"/>
            <a:ext cx="2676525" cy="128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182"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75138" y="2951162"/>
            <a:ext cx="4106862"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183"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400" y="3722687"/>
            <a:ext cx="3195638" cy="1400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184"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 y="5265737"/>
            <a:ext cx="3505200" cy="51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185"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62500" y="3646487"/>
            <a:ext cx="3086100" cy="128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186"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59300" y="4932362"/>
            <a:ext cx="3746500" cy="1304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187" name="Picture 1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724400" y="3429000"/>
            <a:ext cx="309880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IN" altLang="en-US"/>
              <a:t>Inference using Full Joint Distribution</a:t>
            </a:r>
          </a:p>
        </p:txBody>
      </p:sp>
      <p:sp>
        <p:nvSpPr>
          <p:cNvPr id="51203" name="Slide Number Placeholder 3"/>
          <p:cNvSpPr>
            <a:spLocks noGrp="1"/>
          </p:cNvSpPr>
          <p:nvPr>
            <p:ph type="sldNum" sz="quarter" idx="12"/>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EAB5337F-01CB-4BA1-A13C-498926DCC430}" type="slidenum">
              <a:rPr lang="en-US" altLang="en-US" sz="1000" smtClean="0"/>
              <a:pPr/>
              <a:t>35</a:t>
            </a:fld>
            <a:endParaRPr lang="en-US" altLang="en-US" sz="1000"/>
          </a:p>
        </p:txBody>
      </p:sp>
      <p:sp>
        <p:nvSpPr>
          <p:cNvPr id="3" name="Rectangle 2"/>
          <p:cNvSpPr/>
          <p:nvPr/>
        </p:nvSpPr>
        <p:spPr>
          <a:xfrm>
            <a:off x="838200" y="1905000"/>
            <a:ext cx="7467600" cy="3048000"/>
          </a:xfrm>
          <a:prstGeom prst="rect">
            <a:avLst/>
          </a:prstGeom>
        </p:spPr>
        <p:txBody>
          <a:bodyPr>
            <a:spAutoFit/>
          </a:bodyPr>
          <a:lstStyle/>
          <a:p>
            <a:pPr>
              <a:defRPr/>
            </a:pPr>
            <a:r>
              <a:rPr lang="en-IN" dirty="0"/>
              <a:t>P(</a:t>
            </a:r>
            <a:r>
              <a:rPr lang="en-IN" dirty="0" err="1"/>
              <a:t>cavity|toothache</a:t>
            </a:r>
            <a:r>
              <a:rPr lang="en-IN" dirty="0"/>
              <a:t>)= P(cavity^ Toothache)/ P(Toothache)</a:t>
            </a:r>
          </a:p>
          <a:p>
            <a:pPr marL="1609725" indent="-1609725">
              <a:defRPr/>
            </a:pPr>
            <a:r>
              <a:rPr lang="en-IN" dirty="0"/>
              <a:t>                     = (0.108+0.012)/(0.108+0.012+0.016+0.064)      = 0.6</a:t>
            </a:r>
          </a:p>
          <a:p>
            <a:pPr marL="342900" indent="-342900">
              <a:buFont typeface="Arial" panose="020B0604020202020204" pitchFamily="34" charset="0"/>
              <a:buChar char="•"/>
              <a:defRPr/>
            </a:pPr>
            <a:r>
              <a:rPr lang="en-IN" dirty="0"/>
              <a:t>Observe, P(</a:t>
            </a:r>
            <a:r>
              <a:rPr lang="en-IN" dirty="0" err="1"/>
              <a:t>cavity|toothache</a:t>
            </a:r>
            <a:r>
              <a:rPr lang="en-IN" dirty="0"/>
              <a:t>)+P(</a:t>
            </a:r>
            <a:r>
              <a:rPr lang="en-US" altLang="en-US" dirty="0">
                <a:cs typeface="Times New Roman" pitchFamily="18" charset="0"/>
                <a:sym typeface="Symbol" pitchFamily="18" charset="2"/>
              </a:rPr>
              <a:t> </a:t>
            </a:r>
            <a:r>
              <a:rPr lang="en-IN" dirty="0" err="1"/>
              <a:t>cavity|toothache</a:t>
            </a:r>
            <a:r>
              <a:rPr lang="en-IN" dirty="0"/>
              <a:t>) =0.6 + 0.4=1 as it should be</a:t>
            </a:r>
          </a:p>
          <a:p>
            <a:pPr marL="342900" indent="-342900">
              <a:buFont typeface="Arial" panose="020B0604020202020204" pitchFamily="34" charset="0"/>
              <a:buChar char="•"/>
              <a:defRPr/>
            </a:pPr>
            <a:r>
              <a:rPr lang="en-IN" dirty="0"/>
              <a:t>1/P(toothache) remains constant no matter which value of cavity we calculate. Such constants in probability are called as normalization constant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IN" altLang="en-US"/>
              <a:t>Inference using Full Joint Distribution</a:t>
            </a:r>
          </a:p>
        </p:txBody>
      </p:sp>
      <p:sp>
        <p:nvSpPr>
          <p:cNvPr id="52227" name="Slide Number Placeholder 3"/>
          <p:cNvSpPr>
            <a:spLocks noGrp="1"/>
          </p:cNvSpPr>
          <p:nvPr>
            <p:ph type="sldNum" sz="quarter" idx="12"/>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14CDB7AC-18D1-4CB4-A1C5-49AF1ACCDFDC}" type="slidenum">
              <a:rPr lang="en-US" altLang="en-US" sz="1000" smtClean="0"/>
              <a:pPr/>
              <a:t>36</a:t>
            </a:fld>
            <a:endParaRPr lang="en-US" altLang="en-US" sz="1000"/>
          </a:p>
        </p:txBody>
      </p:sp>
      <p:pic>
        <p:nvPicPr>
          <p:cNvPr id="5222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285999"/>
            <a:ext cx="6234113" cy="39123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222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6150" y="1828800"/>
            <a:ext cx="2076450" cy="469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39763"/>
          </a:xfrm>
        </p:spPr>
        <p:txBody>
          <a:bodyPr rtlCol="0">
            <a:normAutofit fontScale="90000"/>
          </a:bodyPr>
          <a:lstStyle/>
          <a:p>
            <a:pPr eaLnBrk="1" fontAlgn="auto" hangingPunct="1">
              <a:spcAft>
                <a:spcPts val="0"/>
              </a:spcAft>
              <a:defRPr/>
            </a:pPr>
            <a:r>
              <a:rPr lang="en-US"/>
              <a:t>Independence</a:t>
            </a:r>
          </a:p>
        </p:txBody>
      </p:sp>
      <p:sp>
        <p:nvSpPr>
          <p:cNvPr id="53251" name="Content Placeholder 2"/>
          <p:cNvSpPr>
            <a:spLocks noGrp="1"/>
          </p:cNvSpPr>
          <p:nvPr>
            <p:ph idx="1"/>
          </p:nvPr>
        </p:nvSpPr>
        <p:spPr>
          <a:xfrm>
            <a:off x="381000" y="2438400"/>
            <a:ext cx="8229600" cy="2895600"/>
          </a:xfrm>
        </p:spPr>
        <p:txBody>
          <a:bodyPr/>
          <a:lstStyle/>
          <a:p>
            <a:pPr eaLnBrk="1" hangingPunct="1"/>
            <a:r>
              <a:rPr lang="en-US" altLang="en-US"/>
              <a:t>Independence is simplifying the modelling assumption</a:t>
            </a:r>
          </a:p>
          <a:p>
            <a:pPr eaLnBrk="1" hangingPunct="1"/>
            <a:r>
              <a:rPr lang="en-US" altLang="en-US"/>
              <a:t>Variable represented for probability are</a:t>
            </a:r>
          </a:p>
          <a:p>
            <a:pPr eaLnBrk="1" hangingPunct="1">
              <a:buFontTx/>
              <a:buNone/>
            </a:pPr>
            <a:r>
              <a:rPr lang="en-US" altLang="en-US"/>
              <a:t>       </a:t>
            </a:r>
            <a:r>
              <a:rPr lang="en-US" altLang="en-US" b="1">
                <a:solidFill>
                  <a:srgbClr val="00B0F0"/>
                </a:solidFill>
              </a:rPr>
              <a:t>P( Weather, toothache , catch , cavity)</a:t>
            </a:r>
          </a:p>
          <a:p>
            <a:pPr eaLnBrk="1" hangingPunct="1"/>
            <a:r>
              <a:rPr lang="en-US" altLang="en-US"/>
              <a:t>It can be deduced as</a:t>
            </a:r>
          </a:p>
          <a:p>
            <a:pPr eaLnBrk="1" hangingPunct="1">
              <a:buFontTx/>
              <a:buNone/>
            </a:pPr>
            <a:r>
              <a:rPr lang="en-US" altLang="en-US"/>
              <a:t>  </a:t>
            </a:r>
            <a:r>
              <a:rPr lang="en-US" altLang="en-US">
                <a:solidFill>
                  <a:srgbClr val="FF0000"/>
                </a:solidFill>
              </a:rPr>
              <a:t>P(weather= cloudy) P(toothache ,catch ,cavity )</a:t>
            </a:r>
          </a:p>
          <a:p>
            <a:pPr eaLnBrk="1" hangingPunct="1">
              <a:buFontTx/>
              <a:buNone/>
            </a:pPr>
            <a:endParaRPr lang="en-US" altLang="en-US"/>
          </a:p>
        </p:txBody>
      </p:sp>
      <p:pic>
        <p:nvPicPr>
          <p:cNvPr id="532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457325"/>
            <a:ext cx="7685088" cy="67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62000" y="1295400"/>
            <a:ext cx="7239000" cy="4419600"/>
          </a:xfrm>
        </p:spPr>
      </p:pic>
      <p:pic>
        <p:nvPicPr>
          <p:cNvPr id="5427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175" y="5791200"/>
            <a:ext cx="4721225" cy="585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IN" altLang="en-US"/>
              <a:t>How to verify Independence?</a:t>
            </a:r>
          </a:p>
        </p:txBody>
      </p:sp>
      <p:sp>
        <p:nvSpPr>
          <p:cNvPr id="57348" name="Content Placeholder 2"/>
          <p:cNvSpPr>
            <a:spLocks noGrp="1"/>
          </p:cNvSpPr>
          <p:nvPr>
            <p:ph idx="1"/>
          </p:nvPr>
        </p:nvSpPr>
        <p:spPr>
          <a:xfrm>
            <a:off x="381000" y="4724400"/>
            <a:ext cx="8229600" cy="1676400"/>
          </a:xfrm>
        </p:spPr>
        <p:txBody>
          <a:bodyPr/>
          <a:lstStyle/>
          <a:p>
            <a:pPr eaLnBrk="1" hangingPunct="1"/>
            <a:r>
              <a:rPr lang="en-US" altLang="en-US" dirty="0"/>
              <a:t>Given a joint distribution P</a:t>
            </a:r>
            <a:r>
              <a:rPr lang="en-US" altLang="en-US" baseline="-25000" dirty="0"/>
              <a:t>1</a:t>
            </a:r>
            <a:r>
              <a:rPr lang="en-US" altLang="en-US" dirty="0"/>
              <a:t>(T,W) how to verify T and W are independent or not</a:t>
            </a:r>
          </a:p>
          <a:p>
            <a:pPr eaLnBrk="1" hangingPunct="1"/>
            <a:r>
              <a:rPr lang="en-US" altLang="en-US" dirty="0"/>
              <a:t>Build marginals for each of the variables. Her two variables so two marginals</a:t>
            </a:r>
          </a:p>
        </p:txBody>
      </p:sp>
      <p:sp>
        <p:nvSpPr>
          <p:cNvPr id="57347" name="Slide Number Placeholder 3"/>
          <p:cNvSpPr>
            <a:spLocks noGrp="1"/>
          </p:cNvSpPr>
          <p:nvPr>
            <p:ph type="sldNum" sz="quarter" idx="12"/>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52D8D131-D882-4E53-81B1-418D3F1C599D}" type="slidenum">
              <a:rPr lang="en-US" altLang="en-US" sz="1000" smtClean="0"/>
              <a:pPr/>
              <a:t>39</a:t>
            </a:fld>
            <a:endParaRPr lang="en-US" altLang="en-US" sz="1000"/>
          </a:p>
        </p:txBody>
      </p:sp>
      <p:pic>
        <p:nvPicPr>
          <p:cNvPr id="5734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676400"/>
            <a:ext cx="3048000" cy="2886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685800" y="152400"/>
            <a:ext cx="7772400" cy="1143000"/>
          </a:xfrm>
        </p:spPr>
        <p:txBody>
          <a:bodyPr/>
          <a:lstStyle/>
          <a:p>
            <a:r>
              <a:rPr lang="en-IN" altLang="en-US"/>
              <a:t>Uncertainty</a:t>
            </a:r>
          </a:p>
        </p:txBody>
      </p:sp>
      <p:sp>
        <p:nvSpPr>
          <p:cNvPr id="3" name="Content Placeholder 2"/>
          <p:cNvSpPr>
            <a:spLocks noGrp="1"/>
          </p:cNvSpPr>
          <p:nvPr>
            <p:ph idx="1"/>
          </p:nvPr>
        </p:nvSpPr>
        <p:spPr>
          <a:xfrm>
            <a:off x="685800" y="1371600"/>
            <a:ext cx="7772400" cy="4114800"/>
          </a:xfrm>
        </p:spPr>
        <p:txBody>
          <a:bodyPr>
            <a:normAutofit lnSpcReduction="10000"/>
          </a:bodyPr>
          <a:lstStyle/>
          <a:p>
            <a:pPr>
              <a:defRPr/>
            </a:pPr>
            <a:r>
              <a:rPr lang="en-IN"/>
              <a:t>Given </a:t>
            </a:r>
            <a:r>
              <a:rPr lang="en-IN">
                <a:solidFill>
                  <a:schemeClr val="accent2"/>
                </a:solidFill>
              </a:rPr>
              <a:t>Doorbell</a:t>
            </a:r>
            <a:r>
              <a:rPr lang="en-IN"/>
              <a:t>, can we say </a:t>
            </a:r>
            <a:r>
              <a:rPr lang="en-IN" err="1">
                <a:solidFill>
                  <a:schemeClr val="accent2"/>
                </a:solidFill>
              </a:rPr>
              <a:t>AtDoor</a:t>
            </a:r>
            <a:r>
              <a:rPr lang="en-IN">
                <a:solidFill>
                  <a:schemeClr val="accent2"/>
                </a:solidFill>
              </a:rPr>
              <a:t>(x)</a:t>
            </a:r>
            <a:r>
              <a:rPr lang="en-IN"/>
              <a:t>, because </a:t>
            </a:r>
          </a:p>
          <a:p>
            <a:pPr marL="0" indent="0">
              <a:buFontTx/>
              <a:buNone/>
              <a:defRPr/>
            </a:pPr>
            <a:r>
              <a:rPr lang="en-IN"/>
              <a:t>    </a:t>
            </a:r>
            <a:r>
              <a:rPr lang="en-IN" err="1">
                <a:solidFill>
                  <a:schemeClr val="accent2"/>
                </a:solidFill>
              </a:rPr>
              <a:t>AtDoor</a:t>
            </a:r>
            <a:r>
              <a:rPr lang="en-IN">
                <a:solidFill>
                  <a:schemeClr val="accent2"/>
                </a:solidFill>
              </a:rPr>
              <a:t>(x)</a:t>
            </a:r>
            <a:r>
              <a:rPr lang="en-IN"/>
              <a:t>      </a:t>
            </a:r>
            <a:r>
              <a:rPr lang="en-IN">
                <a:solidFill>
                  <a:schemeClr val="accent2"/>
                </a:solidFill>
              </a:rPr>
              <a:t>Doorbell</a:t>
            </a:r>
            <a:r>
              <a:rPr lang="en-IN"/>
              <a:t>? </a:t>
            </a:r>
          </a:p>
          <a:p>
            <a:pPr>
              <a:defRPr/>
            </a:pPr>
            <a:r>
              <a:rPr lang="en-IN"/>
              <a:t>Can we say that there is some one at Door? We can using the deductive reasoning/normal implication (p implies q, if p true…Q is necessarily true, if p false…q may be or may not be true)</a:t>
            </a:r>
          </a:p>
          <a:p>
            <a:pPr>
              <a:defRPr/>
            </a:pPr>
            <a:r>
              <a:rPr lang="en-IN"/>
              <a:t>Abductive Reasoning (</a:t>
            </a:r>
            <a:r>
              <a:rPr lang="en-IN" kern="1200"/>
              <a:t>p implies q and we find q is true then we infer p</a:t>
            </a:r>
            <a:r>
              <a:rPr lang="en-IN"/>
              <a:t>. Most of the time right, but may not always). Other reasons, though rare</a:t>
            </a:r>
          </a:p>
          <a:p>
            <a:pPr lvl="1">
              <a:defRPr/>
            </a:pPr>
            <a:r>
              <a:rPr lang="en-IN"/>
              <a:t>Short Circuit</a:t>
            </a:r>
          </a:p>
          <a:p>
            <a:pPr lvl="1">
              <a:defRPr/>
            </a:pPr>
            <a:r>
              <a:rPr lang="en-IN"/>
              <a:t>Wind</a:t>
            </a:r>
          </a:p>
          <a:p>
            <a:pPr lvl="1">
              <a:defRPr/>
            </a:pPr>
            <a:r>
              <a:rPr lang="en-IN"/>
              <a:t>Dog or other Animal pressed the button</a:t>
            </a:r>
          </a:p>
        </p:txBody>
      </p:sp>
      <p:sp>
        <p:nvSpPr>
          <p:cNvPr id="18436" name="Slide Number Placeholder 3"/>
          <p:cNvSpPr>
            <a:spLocks noGrp="1"/>
          </p:cNvSpPr>
          <p:nvPr>
            <p:ph type="sldNum" sz="quarter" idx="12"/>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E25341AE-3C14-4E03-ABE9-CB9A00435FBA}" type="slidenum">
              <a:rPr lang="en-US" altLang="en-US" sz="1000" smtClean="0"/>
              <a:pPr/>
              <a:t>4</a:t>
            </a:fld>
            <a:endParaRPr lang="en-US" altLang="en-US" sz="1000"/>
          </a:p>
        </p:txBody>
      </p:sp>
      <p:sp>
        <p:nvSpPr>
          <p:cNvPr id="18437" name="Right Arrow 4"/>
          <p:cNvSpPr>
            <a:spLocks noChangeArrowheads="1"/>
          </p:cNvSpPr>
          <p:nvPr/>
        </p:nvSpPr>
        <p:spPr bwMode="auto">
          <a:xfrm>
            <a:off x="2209800" y="1828800"/>
            <a:ext cx="228600" cy="152400"/>
          </a:xfrm>
          <a:prstGeom prst="rightArrow">
            <a:avLst>
              <a:gd name="adj1" fmla="val 50000"/>
              <a:gd name="adj2"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IN" altLang="en-US"/>
          </a:p>
        </p:txBody>
      </p:sp>
      <p:pic>
        <p:nvPicPr>
          <p:cNvPr id="184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4876800"/>
            <a:ext cx="2847975" cy="151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IN" altLang="en-US"/>
              <a:t>How to verify Independence?</a:t>
            </a:r>
          </a:p>
        </p:txBody>
      </p:sp>
      <p:sp>
        <p:nvSpPr>
          <p:cNvPr id="58373" name="Content Placeholder 2"/>
          <p:cNvSpPr>
            <a:spLocks noGrp="1"/>
          </p:cNvSpPr>
          <p:nvPr>
            <p:ph idx="1"/>
          </p:nvPr>
        </p:nvSpPr>
        <p:spPr>
          <a:xfrm>
            <a:off x="381000" y="4724400"/>
            <a:ext cx="8229600" cy="1676400"/>
          </a:xfrm>
        </p:spPr>
        <p:txBody>
          <a:bodyPr/>
          <a:lstStyle/>
          <a:p>
            <a:pPr eaLnBrk="1" hangingPunct="1"/>
            <a:r>
              <a:rPr lang="en-US" altLang="en-US"/>
              <a:t>Calculate another distribution P2(T,W) as P(T)*P(W)</a:t>
            </a:r>
          </a:p>
          <a:p>
            <a:pPr eaLnBrk="1" hangingPunct="1"/>
            <a:r>
              <a:rPr lang="en-US" altLang="en-US"/>
              <a:t>If P1(T,W)= P2(T,W)… T and W are independent </a:t>
            </a:r>
          </a:p>
          <a:p>
            <a:pPr eaLnBrk="1" hangingPunct="1">
              <a:buFontTx/>
              <a:buNone/>
            </a:pPr>
            <a:r>
              <a:rPr lang="en-US" altLang="en-US"/>
              <a:t>       </a:t>
            </a:r>
          </a:p>
        </p:txBody>
      </p:sp>
      <p:sp>
        <p:nvSpPr>
          <p:cNvPr id="58371" name="Slide Number Placeholder 3"/>
          <p:cNvSpPr>
            <a:spLocks noGrp="1"/>
          </p:cNvSpPr>
          <p:nvPr>
            <p:ph type="sldNum" sz="quarter" idx="12"/>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DE27D337-5D57-4CC6-BFB9-0D153D6BCC2D}" type="slidenum">
              <a:rPr lang="en-US" altLang="en-US" sz="1000" smtClean="0"/>
              <a:pPr/>
              <a:t>40</a:t>
            </a:fld>
            <a:endParaRPr lang="en-US" altLang="en-US" sz="1000"/>
          </a:p>
        </p:txBody>
      </p:sp>
      <p:pic>
        <p:nvPicPr>
          <p:cNvPr id="5837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3575" y="1524000"/>
            <a:ext cx="5153025" cy="303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IN" altLang="en-US"/>
              <a:t>Example independence</a:t>
            </a:r>
          </a:p>
        </p:txBody>
      </p:sp>
      <p:sp>
        <p:nvSpPr>
          <p:cNvPr id="59395" name="Slide Number Placeholder 3"/>
          <p:cNvSpPr>
            <a:spLocks noGrp="1"/>
          </p:cNvSpPr>
          <p:nvPr>
            <p:ph type="sldNum" sz="quarter" idx="12"/>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E3F069EF-0E94-4498-9CA8-EBF871AD2035}" type="slidenum">
              <a:rPr lang="en-US" altLang="en-US" sz="1000" smtClean="0"/>
              <a:pPr/>
              <a:t>41</a:t>
            </a:fld>
            <a:endParaRPr lang="en-US" altLang="en-US" sz="1000"/>
          </a:p>
        </p:txBody>
      </p:sp>
      <p:pic>
        <p:nvPicPr>
          <p:cNvPr id="5939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888" y="1609725"/>
            <a:ext cx="7896225"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a:xfrm>
            <a:off x="685800" y="304800"/>
            <a:ext cx="7772400" cy="1143000"/>
          </a:xfrm>
        </p:spPr>
        <p:txBody>
          <a:bodyPr/>
          <a:lstStyle/>
          <a:p>
            <a:r>
              <a:rPr lang="en-IN" altLang="en-US"/>
              <a:t>Bayesian or Bayes Rule</a:t>
            </a:r>
          </a:p>
        </p:txBody>
      </p:sp>
      <p:sp>
        <p:nvSpPr>
          <p:cNvPr id="43011" name="Content Placeholder 2"/>
          <p:cNvSpPr>
            <a:spLocks noGrp="1"/>
          </p:cNvSpPr>
          <p:nvPr>
            <p:ph idx="1"/>
          </p:nvPr>
        </p:nvSpPr>
        <p:spPr>
          <a:xfrm>
            <a:off x="685800" y="1524000"/>
            <a:ext cx="7772400" cy="5105400"/>
          </a:xfrm>
        </p:spPr>
        <p:txBody>
          <a:bodyPr/>
          <a:lstStyle/>
          <a:p>
            <a:pPr>
              <a:defRPr/>
            </a:pPr>
            <a:r>
              <a:rPr lang="en-IN" altLang="en-US"/>
              <a:t>Let A be an event in the world and B be another event.  </a:t>
            </a:r>
          </a:p>
          <a:p>
            <a:pPr marL="0" indent="0">
              <a:buFontTx/>
              <a:buNone/>
              <a:defRPr/>
            </a:pPr>
            <a:r>
              <a:rPr lang="en-IN" altLang="en-US"/>
              <a:t>       Hence from product rule</a:t>
            </a:r>
          </a:p>
          <a:p>
            <a:pPr algn="just">
              <a:buFont typeface="Wingdings" pitchFamily="2" charset="2"/>
              <a:buNone/>
              <a:defRPr/>
            </a:pPr>
            <a:r>
              <a:rPr lang="en-US" altLang="en-US">
                <a:cs typeface="Times New Roman" pitchFamily="18" charset="0"/>
                <a:sym typeface="Symbol" pitchFamily="18" charset="2"/>
              </a:rPr>
              <a:t>       P(A  B) = P(A|B) *P(B)</a:t>
            </a:r>
          </a:p>
          <a:p>
            <a:pPr algn="just">
              <a:buFont typeface="Wingdings" pitchFamily="2" charset="2"/>
              <a:buNone/>
              <a:defRPr/>
            </a:pPr>
            <a:r>
              <a:rPr lang="en-US" altLang="en-US">
                <a:cs typeface="Times New Roman" pitchFamily="18" charset="0"/>
                <a:sym typeface="Symbol" pitchFamily="18" charset="2"/>
              </a:rPr>
              <a:t>	    P(A  B) = P(B|A) *P(A)</a:t>
            </a:r>
            <a:endParaRPr lang="en-US" altLang="en-US" sz="2800" b="1">
              <a:solidFill>
                <a:schemeClr val="folHlink"/>
              </a:solidFill>
              <a:cs typeface="Times New Roman" pitchFamily="18" charset="0"/>
              <a:sym typeface="Symbol" pitchFamily="18" charset="2"/>
            </a:endParaRPr>
          </a:p>
          <a:p>
            <a:pPr>
              <a:defRPr/>
            </a:pPr>
            <a:r>
              <a:rPr lang="en-IN" altLang="en-US"/>
              <a:t>LHS are same. Equating the RHS of both equations yields</a:t>
            </a:r>
          </a:p>
          <a:p>
            <a:pPr marL="0" indent="0" algn="just">
              <a:buFontTx/>
              <a:buNone/>
              <a:defRPr/>
            </a:pPr>
            <a:r>
              <a:rPr lang="en-IN" altLang="en-US"/>
              <a:t>     		    </a:t>
            </a:r>
            <a:r>
              <a:rPr lang="en-US" altLang="en-US">
                <a:cs typeface="Times New Roman" pitchFamily="18" charset="0"/>
                <a:sym typeface="Symbol" pitchFamily="18" charset="2"/>
              </a:rPr>
              <a:t>P(A|B) = P(B | A) * P(A) / P(B)</a:t>
            </a:r>
          </a:p>
          <a:p>
            <a:pPr marL="0" indent="0" algn="just">
              <a:buFontTx/>
              <a:buNone/>
              <a:defRPr/>
            </a:pPr>
            <a:r>
              <a:rPr lang="en-US" altLang="en-US" b="1">
                <a:cs typeface="Times New Roman" pitchFamily="18" charset="0"/>
                <a:sym typeface="Symbol" pitchFamily="18" charset="2"/>
              </a:rPr>
              <a:t>        		   </a:t>
            </a:r>
            <a:r>
              <a:rPr lang="en-US" altLang="en-US">
                <a:cs typeface="Times New Roman" pitchFamily="18" charset="0"/>
                <a:sym typeface="Symbol" pitchFamily="18" charset="2"/>
              </a:rPr>
              <a:t> P(B|A) = P(A | B) * P(B) / P(A)</a:t>
            </a:r>
          </a:p>
          <a:p>
            <a:pPr marL="0" indent="0">
              <a:buFontTx/>
              <a:buNone/>
              <a:defRPr/>
            </a:pPr>
            <a:endParaRPr lang="en-IN" altLang="en-US"/>
          </a:p>
        </p:txBody>
      </p:sp>
      <p:sp>
        <p:nvSpPr>
          <p:cNvPr id="66564" name="Slide Number Placeholder 3"/>
          <p:cNvSpPr>
            <a:spLocks noGrp="1"/>
          </p:cNvSpPr>
          <p:nvPr>
            <p:ph type="sldNum" sz="quarter" idx="12"/>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D4E50E42-D756-443B-9E33-D484782A0E66}" type="slidenum">
              <a:rPr lang="en-US" altLang="en-US" sz="1000" smtClean="0"/>
              <a:pPr/>
              <a:t>42</a:t>
            </a:fld>
            <a:endParaRPr lang="en-US" altLang="en-US" sz="1000"/>
          </a:p>
        </p:txBody>
      </p:sp>
      <p:sp>
        <p:nvSpPr>
          <p:cNvPr id="3" name="Rectangle 2"/>
          <p:cNvSpPr/>
          <p:nvPr/>
        </p:nvSpPr>
        <p:spPr>
          <a:xfrm>
            <a:off x="152400" y="5029200"/>
            <a:ext cx="3442997" cy="1200329"/>
          </a:xfrm>
          <a:prstGeom prst="rect">
            <a:avLst/>
          </a:prstGeom>
          <a:noFill/>
        </p:spPr>
        <p:txBody>
          <a:bodyPr>
            <a:spAutoFit/>
          </a:bodyPr>
          <a:lstStyle/>
          <a:p>
            <a:pPr algn="ctr">
              <a:defRPr/>
            </a:pPr>
            <a:r>
              <a:rPr lang="en-US" sz="3600" b="1">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Bayes rule/ Bayesian</a:t>
            </a:r>
            <a:r>
              <a:rPr lang="en-US" sz="3600" b="1">
                <a:ln w="18000">
                  <a:solidFill>
                    <a:schemeClr val="accent2">
                      <a:satMod val="140000"/>
                    </a:schemeClr>
                  </a:solidFill>
                  <a:prstDash val="solid"/>
                  <a:miter lim="800000"/>
                </a:ln>
                <a:noFill/>
                <a:effectLst>
                  <a:outerShdw blurRad="25500" dist="23000" dir="7020000" algn="tl">
                    <a:srgbClr val="000000">
                      <a:alpha val="50000"/>
                    </a:srgbClr>
                  </a:outerShdw>
                </a:effectLst>
              </a:rPr>
              <a:t> </a:t>
            </a:r>
            <a:r>
              <a:rPr lang="en-US" sz="3600" b="1">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rule</a:t>
            </a:r>
            <a:endParaRPr lang="en-IN" sz="3600"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4" name="Bent Arrow 3"/>
          <p:cNvSpPr/>
          <p:nvPr/>
        </p:nvSpPr>
        <p:spPr bwMode="auto">
          <a:xfrm>
            <a:off x="1562100" y="4071938"/>
            <a:ext cx="685800" cy="685800"/>
          </a:xfrm>
          <a:prstGeom prst="ben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IN"/>
          </a:p>
        </p:txBody>
      </p:sp>
      <p:sp>
        <p:nvSpPr>
          <p:cNvPr id="66567" name="Rectangle 14"/>
          <p:cNvSpPr>
            <a:spLocks noChangeArrowheads="1"/>
          </p:cNvSpPr>
          <p:nvPr/>
        </p:nvSpPr>
        <p:spPr bwMode="auto">
          <a:xfrm>
            <a:off x="3352800" y="4775200"/>
            <a:ext cx="5715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IN" altLang="en-US" sz="1200"/>
              <a:t>where:                                                                   </a:t>
            </a:r>
          </a:p>
          <a:p>
            <a:r>
              <a:rPr lang="en-IN" altLang="en-US" sz="1200"/>
              <a:t>p(A|B) is the conditional probability that event A  occurs given that event B has occurred;          </a:t>
            </a:r>
          </a:p>
          <a:p>
            <a:r>
              <a:rPr lang="en-IN" altLang="en-US" sz="1200"/>
              <a:t>p(B|A) is the conditional probability of event B occurring given that event A has occurred;        </a:t>
            </a:r>
          </a:p>
          <a:p>
            <a:r>
              <a:rPr lang="en-IN" altLang="en-US" sz="1200"/>
              <a:t>p(A) is the probability of event A occurring;         </a:t>
            </a:r>
          </a:p>
          <a:p>
            <a:r>
              <a:rPr lang="en-IN" altLang="en-US" sz="1200"/>
              <a:t>p(B) is the probability of event B occurring.</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a:xfrm>
            <a:off x="685800" y="457200"/>
            <a:ext cx="7772400" cy="1143000"/>
          </a:xfrm>
        </p:spPr>
        <p:txBody>
          <a:bodyPr/>
          <a:lstStyle/>
          <a:p>
            <a:r>
              <a:rPr lang="en-IN" altLang="en-US"/>
              <a:t>Bayesian or Bayes Rule </a:t>
            </a:r>
            <a:br>
              <a:rPr lang="en-IN" altLang="en-US"/>
            </a:br>
            <a:r>
              <a:rPr lang="en-IN" altLang="en-US" sz="3200"/>
              <a:t>(Hypothesis-Evidence)</a:t>
            </a:r>
            <a:endParaRPr lang="en-IN" altLang="en-US"/>
          </a:p>
        </p:txBody>
      </p:sp>
      <p:sp>
        <p:nvSpPr>
          <p:cNvPr id="67587" name="Slide Number Placeholder 3"/>
          <p:cNvSpPr>
            <a:spLocks noGrp="1"/>
          </p:cNvSpPr>
          <p:nvPr>
            <p:ph type="sldNum" sz="quarter" idx="12"/>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C7DB7ACF-0B7D-48D0-9BC3-E48DAFBD5C47}" type="slidenum">
              <a:rPr lang="en-US" altLang="en-US" sz="1000" smtClean="0"/>
              <a:pPr/>
              <a:t>43</a:t>
            </a:fld>
            <a:endParaRPr lang="en-US" altLang="en-US" sz="1000"/>
          </a:p>
        </p:txBody>
      </p:sp>
      <p:graphicFrame>
        <p:nvGraphicFramePr>
          <p:cNvPr id="67588" name="Object 4"/>
          <p:cNvGraphicFramePr>
            <a:graphicFrameLocks noChangeAspect="1"/>
          </p:cNvGraphicFramePr>
          <p:nvPr/>
        </p:nvGraphicFramePr>
        <p:xfrm>
          <a:off x="685800" y="1828800"/>
          <a:ext cx="7888288" cy="4343400"/>
        </p:xfrm>
        <a:graphic>
          <a:graphicData uri="http://schemas.openxmlformats.org/presentationml/2006/ole">
            <mc:AlternateContent xmlns:mc="http://schemas.openxmlformats.org/markup-compatibility/2006">
              <mc:Choice xmlns:v="urn:schemas-microsoft-com:vml" Requires="v">
                <p:oleObj spid="_x0000_s69639" name="Photo Editor Photo" r:id="rId3" imgW="4600000" imgH="2534004" progId="MSPhotoEd.3">
                  <p:embed/>
                </p:oleObj>
              </mc:Choice>
              <mc:Fallback>
                <p:oleObj name="Photo Editor Photo" r:id="rId3" imgW="4600000" imgH="2534004" progId="MSPhotoEd.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828800"/>
                        <a:ext cx="7888288"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a:xfrm>
            <a:off x="685800" y="304800"/>
            <a:ext cx="7772400" cy="1143000"/>
          </a:xfrm>
        </p:spPr>
        <p:txBody>
          <a:bodyPr/>
          <a:lstStyle/>
          <a:p>
            <a:r>
              <a:rPr lang="en-IN" altLang="en-US"/>
              <a:t>Bayesian or Bayes Rule</a:t>
            </a:r>
          </a:p>
        </p:txBody>
      </p:sp>
      <p:sp>
        <p:nvSpPr>
          <p:cNvPr id="68611" name="Slide Number Placeholder 3"/>
          <p:cNvSpPr>
            <a:spLocks noGrp="1"/>
          </p:cNvSpPr>
          <p:nvPr>
            <p:ph type="sldNum" sz="quarter" idx="12"/>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E444A480-EBDA-49F4-AAB4-7054C7D75A35}" type="slidenum">
              <a:rPr lang="en-US" altLang="en-US" sz="1000" smtClean="0"/>
              <a:pPr/>
              <a:t>44</a:t>
            </a:fld>
            <a:endParaRPr lang="en-US" altLang="en-US" sz="1000"/>
          </a:p>
        </p:txBody>
      </p:sp>
      <p:pic>
        <p:nvPicPr>
          <p:cNvPr id="686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2663" y="1438275"/>
            <a:ext cx="5595937" cy="488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259702" y="1524000"/>
            <a:ext cx="2331098" cy="1077218"/>
          </a:xfrm>
          <a:prstGeom prst="rect">
            <a:avLst/>
          </a:prstGeom>
          <a:noFill/>
        </p:spPr>
        <p:txBody>
          <a:bodyPr>
            <a:spAutoFit/>
          </a:bodyPr>
          <a:lstStyle/>
          <a:p>
            <a:pPr algn="ctr">
              <a:defRPr/>
            </a:pPr>
            <a:r>
              <a:rPr lang="en-US" sz="3200" b="1">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The Joint Probability</a:t>
            </a:r>
            <a:endParaRPr lang="en-IN" sz="3200"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68614" name="Curved Right Arrow 2"/>
          <p:cNvSpPr>
            <a:spLocks noChangeArrowheads="1"/>
          </p:cNvSpPr>
          <p:nvPr/>
        </p:nvSpPr>
        <p:spPr bwMode="auto">
          <a:xfrm>
            <a:off x="762000" y="2601913"/>
            <a:ext cx="990600" cy="1741487"/>
          </a:xfrm>
          <a:prstGeom prst="curvedRightArrow">
            <a:avLst>
              <a:gd name="adj1" fmla="val 24995"/>
              <a:gd name="adj2" fmla="val 49981"/>
              <a:gd name="adj3" fmla="val 25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I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a:xfrm>
            <a:off x="685800" y="304800"/>
            <a:ext cx="7772400" cy="1143000"/>
          </a:xfrm>
        </p:spPr>
        <p:txBody>
          <a:bodyPr/>
          <a:lstStyle/>
          <a:p>
            <a:r>
              <a:rPr lang="en-IN" altLang="en-US"/>
              <a:t>Bayesian or Bayes Rule</a:t>
            </a:r>
          </a:p>
        </p:txBody>
      </p:sp>
      <p:sp>
        <p:nvSpPr>
          <p:cNvPr id="7" name="Content Placeholder 2"/>
          <p:cNvSpPr>
            <a:spLocks noGrp="1"/>
          </p:cNvSpPr>
          <p:nvPr>
            <p:ph idx="1"/>
          </p:nvPr>
        </p:nvSpPr>
        <p:spPr>
          <a:xfrm>
            <a:off x="685800" y="1295400"/>
            <a:ext cx="7772400" cy="5105400"/>
          </a:xfrm>
        </p:spPr>
        <p:txBody>
          <a:bodyPr/>
          <a:lstStyle/>
          <a:p>
            <a:pPr>
              <a:defRPr/>
            </a:pPr>
            <a:r>
              <a:rPr lang="en-IN" altLang="en-US"/>
              <a:t>If the occurrence of event A depends on only two mutually exclusive events, B and NOT B , we obtain:</a:t>
            </a:r>
          </a:p>
          <a:p>
            <a:pPr>
              <a:defRPr/>
            </a:pPr>
            <a:endParaRPr lang="en-IN" altLang="en-US"/>
          </a:p>
          <a:p>
            <a:pPr marL="0" indent="0">
              <a:buFontTx/>
              <a:buNone/>
              <a:defRPr/>
            </a:pPr>
            <a:r>
              <a:rPr lang="en-IN" altLang="en-US"/>
              <a:t>     </a:t>
            </a:r>
          </a:p>
          <a:p>
            <a:pPr marL="0" indent="0">
              <a:buFontTx/>
              <a:buNone/>
              <a:defRPr/>
            </a:pPr>
            <a:r>
              <a:rPr lang="en-IN" altLang="en-US"/>
              <a:t>                 where </a:t>
            </a:r>
            <a:r>
              <a:rPr lang="en-US">
                <a:solidFill>
                  <a:srgbClr val="FFFFFF"/>
                </a:solidFill>
                <a:effectLst>
                  <a:outerShdw blurRad="38100" dist="38100" dir="2700000" algn="tl">
                    <a:srgbClr val="000000"/>
                  </a:outerShdw>
                </a:effectLst>
                <a:latin typeface="Symbol" pitchFamily="18" charset="2"/>
              </a:rPr>
              <a:t>Ø</a:t>
            </a:r>
            <a:r>
              <a:rPr lang="en-IN" altLang="en-US"/>
              <a:t> is the logical function NOT.             </a:t>
            </a:r>
          </a:p>
          <a:p>
            <a:pPr marL="0" indent="0">
              <a:buFontTx/>
              <a:buNone/>
              <a:defRPr/>
            </a:pPr>
            <a:r>
              <a:rPr lang="en-IN" altLang="en-US"/>
              <a:t>Similarly,</a:t>
            </a:r>
          </a:p>
          <a:p>
            <a:pPr marL="0" indent="0">
              <a:buFontTx/>
              <a:buNone/>
              <a:defRPr/>
            </a:pPr>
            <a:endParaRPr lang="en-IN" altLang="en-US"/>
          </a:p>
          <a:p>
            <a:pPr marL="0" indent="0">
              <a:buFontTx/>
              <a:buNone/>
              <a:defRPr/>
            </a:pPr>
            <a:r>
              <a:rPr lang="en-IN" altLang="en-US"/>
              <a:t>Substituting this equation into the Bayesian rule yields:</a:t>
            </a:r>
          </a:p>
          <a:p>
            <a:pPr marL="0" indent="0">
              <a:buFontTx/>
              <a:buNone/>
              <a:defRPr/>
            </a:pPr>
            <a:endParaRPr lang="en-IN" altLang="en-US"/>
          </a:p>
          <a:p>
            <a:pPr marL="0" indent="0">
              <a:buFontTx/>
              <a:buNone/>
              <a:defRPr/>
            </a:pPr>
            <a:endParaRPr lang="en-IN" altLang="en-US"/>
          </a:p>
        </p:txBody>
      </p:sp>
      <p:sp>
        <p:nvSpPr>
          <p:cNvPr id="69635" name="Slide Number Placeholder 3"/>
          <p:cNvSpPr>
            <a:spLocks noGrp="1"/>
          </p:cNvSpPr>
          <p:nvPr>
            <p:ph type="sldNum" sz="quarter" idx="12"/>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B06BB990-4B0D-4F2B-A4CC-DF684164556F}" type="slidenum">
              <a:rPr lang="en-US" altLang="en-US" sz="1000" smtClean="0"/>
              <a:pPr/>
              <a:t>45</a:t>
            </a:fld>
            <a:endParaRPr lang="en-US" altLang="en-US" sz="1000"/>
          </a:p>
        </p:txBody>
      </p:sp>
      <p:pic>
        <p:nvPicPr>
          <p:cNvPr id="69637" name="Picture 8" descr="Slide03-1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3600" y="1981200"/>
            <a:ext cx="5762625" cy="4083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a:xfrm>
            <a:off x="685800" y="304800"/>
            <a:ext cx="7772400" cy="1143000"/>
          </a:xfrm>
        </p:spPr>
        <p:txBody>
          <a:bodyPr/>
          <a:lstStyle/>
          <a:p>
            <a:r>
              <a:rPr lang="en-IN" altLang="en-US"/>
              <a:t>Bayesian or Bayes Rule</a:t>
            </a:r>
          </a:p>
        </p:txBody>
      </p:sp>
      <p:sp>
        <p:nvSpPr>
          <p:cNvPr id="7" name="Content Placeholder 2"/>
          <p:cNvSpPr>
            <a:spLocks noGrp="1"/>
          </p:cNvSpPr>
          <p:nvPr>
            <p:ph idx="1"/>
          </p:nvPr>
        </p:nvSpPr>
        <p:spPr>
          <a:xfrm>
            <a:off x="685800" y="1295400"/>
            <a:ext cx="7772400" cy="5105400"/>
          </a:xfrm>
        </p:spPr>
        <p:txBody>
          <a:bodyPr/>
          <a:lstStyle/>
          <a:p>
            <a:pPr>
              <a:defRPr/>
            </a:pPr>
            <a:r>
              <a:rPr lang="en-IN" altLang="en-US"/>
              <a:t>The Bayesian rule expressed in terms of hypotheses and evidence looks like this:</a:t>
            </a:r>
          </a:p>
          <a:p>
            <a:pPr>
              <a:defRPr/>
            </a:pPr>
            <a:endParaRPr lang="en-IN" altLang="en-US"/>
          </a:p>
          <a:p>
            <a:pPr marL="0" indent="0">
              <a:buFontTx/>
              <a:buNone/>
              <a:defRPr/>
            </a:pPr>
            <a:r>
              <a:rPr lang="en-IN" altLang="en-US"/>
              <a:t>     </a:t>
            </a:r>
          </a:p>
          <a:p>
            <a:pPr marL="0" indent="0">
              <a:buFontTx/>
              <a:buNone/>
              <a:defRPr/>
            </a:pPr>
            <a:endParaRPr lang="en-IN" altLang="en-US"/>
          </a:p>
          <a:p>
            <a:pPr marL="0" indent="0">
              <a:buFontTx/>
              <a:buNone/>
              <a:defRPr/>
            </a:pPr>
            <a:r>
              <a:rPr lang="en-IN" altLang="en-US"/>
              <a:t>where:                                                                                  </a:t>
            </a:r>
          </a:p>
          <a:p>
            <a:pPr marL="0" indent="0">
              <a:buFontTx/>
              <a:buNone/>
              <a:defRPr/>
            </a:pPr>
            <a:r>
              <a:rPr lang="en-IN" altLang="en-US"/>
              <a:t>p(H) is the prior probability of hypothesis H being true;  </a:t>
            </a:r>
          </a:p>
          <a:p>
            <a:pPr marL="0" indent="0">
              <a:buFontTx/>
              <a:buNone/>
              <a:defRPr/>
            </a:pPr>
            <a:r>
              <a:rPr lang="en-IN" altLang="en-US"/>
              <a:t> p(E|H) is the probability that hypothesis H being true will 	result in evidence E;                                                             p(</a:t>
            </a:r>
            <a:r>
              <a:rPr lang="en-US">
                <a:solidFill>
                  <a:srgbClr val="FFFFFF"/>
                </a:solidFill>
                <a:effectLst>
                  <a:outerShdw blurRad="38100" dist="38100" dir="2700000" algn="tl">
                    <a:srgbClr val="000000"/>
                  </a:outerShdw>
                </a:effectLst>
                <a:latin typeface="Symbol" pitchFamily="18" charset="2"/>
              </a:rPr>
              <a:t>Ø</a:t>
            </a:r>
            <a:r>
              <a:rPr lang="en-IN" altLang="en-US"/>
              <a:t>H) is  the  prior  probability  of  hypothesis  H  being  	false;                                                                             p(E|</a:t>
            </a:r>
            <a:r>
              <a:rPr lang="en-US">
                <a:solidFill>
                  <a:srgbClr val="FFFFFF"/>
                </a:solidFill>
                <a:effectLst>
                  <a:outerShdw blurRad="38100" dist="38100" dir="2700000" algn="tl">
                    <a:srgbClr val="000000"/>
                  </a:outerShdw>
                </a:effectLst>
                <a:latin typeface="Symbol" pitchFamily="18" charset="2"/>
              </a:rPr>
              <a:t>Ø</a:t>
            </a:r>
            <a:r>
              <a:rPr lang="en-IN" altLang="en-US"/>
              <a:t>H ) is the probability of finding evidence E even      	when hypothesis H is false.</a:t>
            </a:r>
          </a:p>
          <a:p>
            <a:pPr marL="0" indent="0">
              <a:buFontTx/>
              <a:buNone/>
              <a:defRPr/>
            </a:pPr>
            <a:endParaRPr lang="en-IN" altLang="en-US"/>
          </a:p>
          <a:p>
            <a:pPr marL="0" indent="0">
              <a:buFontTx/>
              <a:buNone/>
              <a:defRPr/>
            </a:pPr>
            <a:endParaRPr lang="en-IN" altLang="en-US"/>
          </a:p>
        </p:txBody>
      </p:sp>
      <p:sp>
        <p:nvSpPr>
          <p:cNvPr id="70659" name="Slide Number Placeholder 3"/>
          <p:cNvSpPr>
            <a:spLocks noGrp="1"/>
          </p:cNvSpPr>
          <p:nvPr>
            <p:ph type="sldNum" sz="quarter" idx="12"/>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8D5A4535-551F-4AFF-BE40-24A23B8FA7E1}" type="slidenum">
              <a:rPr lang="en-US" altLang="en-US" sz="1000" smtClean="0"/>
              <a:pPr/>
              <a:t>46</a:t>
            </a:fld>
            <a:endParaRPr lang="en-US" altLang="en-US" sz="1000"/>
          </a:p>
        </p:txBody>
      </p:sp>
      <p:pic>
        <p:nvPicPr>
          <p:cNvPr id="70661" name="Picture 5" descr="Slide03-1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7400" y="2109788"/>
            <a:ext cx="6011863" cy="1197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IN" altLang="en-US"/>
              <a:t>Example: Bayes Rule</a:t>
            </a:r>
          </a:p>
        </p:txBody>
      </p:sp>
      <p:sp>
        <p:nvSpPr>
          <p:cNvPr id="71683" name="Content Placeholder 2"/>
          <p:cNvSpPr>
            <a:spLocks noGrp="1"/>
          </p:cNvSpPr>
          <p:nvPr>
            <p:ph idx="1"/>
          </p:nvPr>
        </p:nvSpPr>
        <p:spPr/>
        <p:txBody>
          <a:bodyPr/>
          <a:lstStyle/>
          <a:p>
            <a:endParaRPr lang="en-IN" altLang="en-US"/>
          </a:p>
        </p:txBody>
      </p:sp>
      <p:sp>
        <p:nvSpPr>
          <p:cNvPr id="71684" name="Slide Number Placeholder 3"/>
          <p:cNvSpPr>
            <a:spLocks noGrp="1"/>
          </p:cNvSpPr>
          <p:nvPr>
            <p:ph type="sldNum" sz="quarter" idx="12"/>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24A8C2D9-3928-4D4E-9F8D-920AAB6CA3C2}" type="slidenum">
              <a:rPr lang="en-US" altLang="en-US" sz="1000" smtClean="0"/>
              <a:pPr/>
              <a:t>47</a:t>
            </a:fld>
            <a:endParaRPr lang="en-US" altLang="en-US" sz="1000"/>
          </a:p>
        </p:txBody>
      </p:sp>
      <p:graphicFrame>
        <p:nvGraphicFramePr>
          <p:cNvPr id="71685" name="Object 5"/>
          <p:cNvGraphicFramePr>
            <a:graphicFrameLocks noChangeAspect="1"/>
          </p:cNvGraphicFramePr>
          <p:nvPr/>
        </p:nvGraphicFramePr>
        <p:xfrm>
          <a:off x="533400" y="1676400"/>
          <a:ext cx="8148638" cy="4851400"/>
        </p:xfrm>
        <a:graphic>
          <a:graphicData uri="http://schemas.openxmlformats.org/presentationml/2006/ole">
            <mc:AlternateContent xmlns:mc="http://schemas.openxmlformats.org/markup-compatibility/2006">
              <mc:Choice xmlns:v="urn:schemas-microsoft-com:vml" Requires="v">
                <p:oleObj spid="_x0000_s73735" name="Photo Editor Photo" r:id="rId3" imgW="4590476" imgH="2734057" progId="MSPhotoEd.3">
                  <p:embed/>
                </p:oleObj>
              </mc:Choice>
              <mc:Fallback>
                <p:oleObj name="Photo Editor Photo" r:id="rId3" imgW="4590476" imgH="2734057" progId="MSPhotoEd.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676400"/>
                        <a:ext cx="8148638" cy="485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IN" altLang="en-US"/>
              <a:t>Example: Bayes Rule</a:t>
            </a:r>
          </a:p>
        </p:txBody>
      </p:sp>
      <p:sp>
        <p:nvSpPr>
          <p:cNvPr id="72707" name="Content Placeholder 2"/>
          <p:cNvSpPr>
            <a:spLocks noGrp="1"/>
          </p:cNvSpPr>
          <p:nvPr>
            <p:ph idx="1"/>
          </p:nvPr>
        </p:nvSpPr>
        <p:spPr/>
        <p:txBody>
          <a:bodyPr/>
          <a:lstStyle/>
          <a:p>
            <a:endParaRPr lang="en-IN" altLang="en-US"/>
          </a:p>
        </p:txBody>
      </p:sp>
      <p:sp>
        <p:nvSpPr>
          <p:cNvPr id="72708" name="Slide Number Placeholder 3"/>
          <p:cNvSpPr>
            <a:spLocks noGrp="1"/>
          </p:cNvSpPr>
          <p:nvPr>
            <p:ph type="sldNum" sz="quarter" idx="12"/>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B1826BE3-7A22-4C5C-A4D3-044E1AD4C4C0}" type="slidenum">
              <a:rPr lang="en-US" altLang="en-US" sz="1000" smtClean="0"/>
              <a:pPr/>
              <a:t>48</a:t>
            </a:fld>
            <a:endParaRPr lang="en-US" altLang="en-US" sz="1000"/>
          </a:p>
        </p:txBody>
      </p:sp>
      <p:graphicFrame>
        <p:nvGraphicFramePr>
          <p:cNvPr id="72709" name="Object 5"/>
          <p:cNvGraphicFramePr>
            <a:graphicFrameLocks noChangeAspect="1"/>
          </p:cNvGraphicFramePr>
          <p:nvPr/>
        </p:nvGraphicFramePr>
        <p:xfrm>
          <a:off x="609600" y="1757363"/>
          <a:ext cx="7615238" cy="4432300"/>
        </p:xfrm>
        <a:graphic>
          <a:graphicData uri="http://schemas.openxmlformats.org/presentationml/2006/ole">
            <mc:AlternateContent xmlns:mc="http://schemas.openxmlformats.org/markup-compatibility/2006">
              <mc:Choice xmlns:v="urn:schemas-microsoft-com:vml" Requires="v">
                <p:oleObj spid="_x0000_s74759" name="Photo Editor Photo" r:id="rId3" imgW="4123810" imgH="2400635" progId="MSPhotoEd.3">
                  <p:embed/>
                </p:oleObj>
              </mc:Choice>
              <mc:Fallback>
                <p:oleObj name="Photo Editor Photo" r:id="rId3" imgW="4123810" imgH="2400635" progId="MSPhotoEd.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757363"/>
                        <a:ext cx="7615238" cy="443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a:xfrm>
            <a:off x="457200" y="274638"/>
            <a:ext cx="8229600" cy="715962"/>
          </a:xfrm>
        </p:spPr>
        <p:txBody>
          <a:bodyPr/>
          <a:lstStyle/>
          <a:p>
            <a:pPr eaLnBrk="1" hangingPunct="1"/>
            <a:r>
              <a:rPr lang="en-US" altLang="en-US"/>
              <a:t>Example: Bayes’ rule</a:t>
            </a:r>
          </a:p>
        </p:txBody>
      </p:sp>
      <p:sp>
        <p:nvSpPr>
          <p:cNvPr id="73731" name="Content Placeholder 2"/>
          <p:cNvSpPr>
            <a:spLocks noGrp="1"/>
          </p:cNvSpPr>
          <p:nvPr>
            <p:ph idx="1"/>
          </p:nvPr>
        </p:nvSpPr>
        <p:spPr>
          <a:xfrm>
            <a:off x="457200" y="1295400"/>
            <a:ext cx="8229600" cy="4419600"/>
          </a:xfrm>
        </p:spPr>
        <p:txBody>
          <a:bodyPr/>
          <a:lstStyle/>
          <a:p>
            <a:pPr eaLnBrk="1" hangingPunct="1"/>
            <a:r>
              <a:rPr lang="en-US" altLang="en-US"/>
              <a:t>Disease Meningitis:</a:t>
            </a:r>
          </a:p>
          <a:p>
            <a:pPr eaLnBrk="1" hangingPunct="1"/>
            <a:r>
              <a:rPr lang="en-US" altLang="en-US"/>
              <a:t>It Cause patient to have </a:t>
            </a:r>
            <a:r>
              <a:rPr lang="en-US" altLang="en-US">
                <a:solidFill>
                  <a:srgbClr val="FF0000"/>
                </a:solidFill>
              </a:rPr>
              <a:t>stiff neck</a:t>
            </a:r>
            <a:r>
              <a:rPr lang="en-US" altLang="en-US"/>
              <a:t>- 50% of the time.</a:t>
            </a:r>
          </a:p>
          <a:p>
            <a:pPr eaLnBrk="1" hangingPunct="1"/>
            <a:r>
              <a:rPr lang="en-US" altLang="en-US"/>
              <a:t>Prior Probability that Patients has </a:t>
            </a:r>
            <a:r>
              <a:rPr lang="en-US" altLang="en-US">
                <a:solidFill>
                  <a:srgbClr val="FF0000"/>
                </a:solidFill>
              </a:rPr>
              <a:t>meningitis</a:t>
            </a:r>
            <a:r>
              <a:rPr lang="en-US" altLang="en-US"/>
              <a:t> is 1/50000.</a:t>
            </a:r>
          </a:p>
          <a:p>
            <a:pPr eaLnBrk="1" hangingPunct="1"/>
            <a:r>
              <a:rPr lang="en-US" altLang="en-US"/>
              <a:t>Prior Probability that patient has </a:t>
            </a:r>
            <a:r>
              <a:rPr lang="en-US" altLang="en-US">
                <a:solidFill>
                  <a:srgbClr val="FF0000"/>
                </a:solidFill>
              </a:rPr>
              <a:t>stiff neck </a:t>
            </a:r>
            <a:r>
              <a:rPr lang="en-US" altLang="en-US"/>
              <a:t>is 1/20.</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685800" y="152400"/>
            <a:ext cx="7772400" cy="1143000"/>
          </a:xfrm>
        </p:spPr>
        <p:txBody>
          <a:bodyPr/>
          <a:lstStyle/>
          <a:p>
            <a:r>
              <a:rPr lang="en-IN" altLang="en-US"/>
              <a:t>Uncertainty</a:t>
            </a:r>
          </a:p>
        </p:txBody>
      </p:sp>
      <p:sp>
        <p:nvSpPr>
          <p:cNvPr id="3" name="Content Placeholder 2"/>
          <p:cNvSpPr>
            <a:spLocks noGrp="1"/>
          </p:cNvSpPr>
          <p:nvPr>
            <p:ph idx="1"/>
          </p:nvPr>
        </p:nvSpPr>
        <p:spPr>
          <a:xfrm>
            <a:off x="685800" y="1371600"/>
            <a:ext cx="7772400" cy="4114800"/>
          </a:xfrm>
        </p:spPr>
        <p:txBody>
          <a:bodyPr/>
          <a:lstStyle/>
          <a:p>
            <a:pPr>
              <a:defRPr/>
            </a:pPr>
            <a:r>
              <a:rPr lang="en-IN"/>
              <a:t>Given </a:t>
            </a:r>
            <a:r>
              <a:rPr lang="en-IN">
                <a:solidFill>
                  <a:schemeClr val="accent2"/>
                </a:solidFill>
              </a:rPr>
              <a:t>Doorbell</a:t>
            </a:r>
            <a:r>
              <a:rPr lang="en-IN"/>
              <a:t>, can we say </a:t>
            </a:r>
            <a:r>
              <a:rPr lang="en-IN">
                <a:solidFill>
                  <a:schemeClr val="accent2"/>
                </a:solidFill>
              </a:rPr>
              <a:t>Wake(Mohan)</a:t>
            </a:r>
            <a:r>
              <a:rPr lang="en-IN"/>
              <a:t>, because </a:t>
            </a:r>
          </a:p>
          <a:p>
            <a:pPr marL="0" indent="0">
              <a:buFontTx/>
              <a:buNone/>
              <a:defRPr/>
            </a:pPr>
            <a:r>
              <a:rPr lang="en-IN"/>
              <a:t>    </a:t>
            </a:r>
            <a:r>
              <a:rPr lang="en-IN">
                <a:solidFill>
                  <a:schemeClr val="accent2"/>
                </a:solidFill>
              </a:rPr>
              <a:t>Doorbell</a:t>
            </a:r>
            <a:r>
              <a:rPr lang="en-IN"/>
              <a:t>     </a:t>
            </a:r>
            <a:r>
              <a:rPr lang="en-IN">
                <a:solidFill>
                  <a:schemeClr val="accent2"/>
                </a:solidFill>
              </a:rPr>
              <a:t>Wake(Mohan)</a:t>
            </a:r>
            <a:r>
              <a:rPr lang="en-IN"/>
              <a:t>? </a:t>
            </a:r>
          </a:p>
          <a:p>
            <a:pPr>
              <a:defRPr/>
            </a:pPr>
            <a:r>
              <a:rPr lang="en-IN"/>
              <a:t>Using, Deductive Reasoning. Yes, if proposition 2 is always true</a:t>
            </a:r>
          </a:p>
          <a:p>
            <a:pPr>
              <a:defRPr/>
            </a:pPr>
            <a:r>
              <a:rPr lang="en-IN"/>
              <a:t>However always this may not be true (May be tired and in sound sleep)</a:t>
            </a:r>
          </a:p>
          <a:p>
            <a:pPr marL="0" indent="0">
              <a:buFontTx/>
              <a:buNone/>
              <a:defRPr/>
            </a:pPr>
            <a:r>
              <a:rPr lang="en-IN"/>
              <a:t>Hence, we cannot answer either of Questions with certainty. </a:t>
            </a:r>
          </a:p>
        </p:txBody>
      </p:sp>
      <p:sp>
        <p:nvSpPr>
          <p:cNvPr id="19460" name="Slide Number Placeholder 3"/>
          <p:cNvSpPr>
            <a:spLocks noGrp="1"/>
          </p:cNvSpPr>
          <p:nvPr>
            <p:ph type="sldNum" sz="quarter" idx="12"/>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49B88BFD-1936-4425-981F-FDDD1CAA078F}" type="slidenum">
              <a:rPr lang="en-US" altLang="en-US" sz="1000" smtClean="0"/>
              <a:pPr/>
              <a:t>5</a:t>
            </a:fld>
            <a:endParaRPr lang="en-US" altLang="en-US" sz="1000"/>
          </a:p>
        </p:txBody>
      </p:sp>
      <p:sp>
        <p:nvSpPr>
          <p:cNvPr id="19461" name="Right Arrow 4"/>
          <p:cNvSpPr>
            <a:spLocks noChangeArrowheads="1"/>
          </p:cNvSpPr>
          <p:nvPr/>
        </p:nvSpPr>
        <p:spPr bwMode="auto">
          <a:xfrm>
            <a:off x="2057400" y="1905000"/>
            <a:ext cx="228600" cy="152400"/>
          </a:xfrm>
          <a:prstGeom prst="rightArrow">
            <a:avLst>
              <a:gd name="adj1" fmla="val 50000"/>
              <a:gd name="adj2"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IN" altLang="en-US"/>
          </a:p>
        </p:txBody>
      </p:sp>
      <p:pic>
        <p:nvPicPr>
          <p:cNvPr id="194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4495800"/>
            <a:ext cx="3505200"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Content Placeholder 3" descr="index.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81000" y="762000"/>
            <a:ext cx="7772400" cy="5562600"/>
          </a:xfr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Content Placeholder 2"/>
          <p:cNvSpPr>
            <a:spLocks noGrp="1"/>
          </p:cNvSpPr>
          <p:nvPr>
            <p:ph idx="1"/>
          </p:nvPr>
        </p:nvSpPr>
        <p:spPr>
          <a:xfrm>
            <a:off x="533400" y="304800"/>
            <a:ext cx="8229600" cy="6354763"/>
          </a:xfrm>
        </p:spPr>
        <p:txBody>
          <a:bodyPr/>
          <a:lstStyle/>
          <a:p>
            <a:pPr eaLnBrk="1" hangingPunct="1"/>
            <a:r>
              <a:rPr lang="en-US" altLang="en-US"/>
              <a:t>Let </a:t>
            </a:r>
            <a:r>
              <a:rPr lang="en-US" altLang="en-US" i="1"/>
              <a:t>s</a:t>
            </a:r>
            <a:r>
              <a:rPr lang="en-US" altLang="en-US"/>
              <a:t> be stiff neck &amp; </a:t>
            </a:r>
            <a:r>
              <a:rPr lang="en-US" altLang="en-US" i="1"/>
              <a:t>m</a:t>
            </a:r>
            <a:r>
              <a:rPr lang="en-US" altLang="en-US"/>
              <a:t> be Meningitis.    </a:t>
            </a:r>
          </a:p>
          <a:p>
            <a:pPr eaLnBrk="1" hangingPunct="1">
              <a:buFontTx/>
              <a:buNone/>
            </a:pPr>
            <a:r>
              <a:rPr lang="en-US" altLang="en-US"/>
              <a:t>          P(</a:t>
            </a:r>
            <a:r>
              <a:rPr lang="en-US" altLang="en-US" i="1"/>
              <a:t>s</a:t>
            </a:r>
            <a:r>
              <a:rPr lang="en-US" altLang="en-US"/>
              <a:t>|</a:t>
            </a:r>
            <a:r>
              <a:rPr lang="en-US" altLang="en-US" i="1"/>
              <a:t>m</a:t>
            </a:r>
            <a:r>
              <a:rPr lang="en-US" altLang="en-US"/>
              <a:t>) = 0.5</a:t>
            </a:r>
          </a:p>
          <a:p>
            <a:pPr eaLnBrk="1" hangingPunct="1">
              <a:buFontTx/>
              <a:buNone/>
            </a:pPr>
            <a:r>
              <a:rPr lang="en-US" altLang="en-US"/>
              <a:t>          P(</a:t>
            </a:r>
            <a:r>
              <a:rPr lang="en-US" altLang="en-US" i="1"/>
              <a:t>m</a:t>
            </a:r>
            <a:r>
              <a:rPr lang="en-US" altLang="en-US"/>
              <a:t>) = 1/50000</a:t>
            </a:r>
          </a:p>
          <a:p>
            <a:pPr eaLnBrk="1" hangingPunct="1">
              <a:buFontTx/>
              <a:buNone/>
            </a:pPr>
            <a:r>
              <a:rPr lang="en-US" altLang="en-US"/>
              <a:t>          P(</a:t>
            </a:r>
            <a:r>
              <a:rPr lang="en-US" altLang="en-US" i="1"/>
              <a:t>s</a:t>
            </a:r>
            <a:r>
              <a:rPr lang="en-US" altLang="en-US"/>
              <a:t>)= 1/20</a:t>
            </a:r>
          </a:p>
          <a:p>
            <a:pPr eaLnBrk="1" hangingPunct="1">
              <a:buFontTx/>
              <a:buNone/>
            </a:pPr>
            <a:r>
              <a:rPr lang="en-US" altLang="en-US"/>
              <a:t>          P(</a:t>
            </a:r>
            <a:r>
              <a:rPr lang="en-US" altLang="en-US" i="1"/>
              <a:t>m</a:t>
            </a:r>
            <a:r>
              <a:rPr lang="en-US" altLang="en-US"/>
              <a:t>|</a:t>
            </a:r>
            <a:r>
              <a:rPr lang="en-US" altLang="en-US" i="1"/>
              <a:t>s</a:t>
            </a:r>
            <a:r>
              <a:rPr lang="en-US" altLang="en-US"/>
              <a:t>) =   P(</a:t>
            </a:r>
            <a:r>
              <a:rPr lang="en-US" altLang="en-US" i="1"/>
              <a:t>s</a:t>
            </a:r>
            <a:r>
              <a:rPr lang="en-US" altLang="en-US"/>
              <a:t>|</a:t>
            </a:r>
            <a:r>
              <a:rPr lang="en-US" altLang="en-US" i="1"/>
              <a:t>m</a:t>
            </a:r>
            <a:r>
              <a:rPr lang="en-US" altLang="en-US"/>
              <a:t>) P(</a:t>
            </a:r>
            <a:r>
              <a:rPr lang="en-US" altLang="en-US" i="1"/>
              <a:t>m</a:t>
            </a:r>
            <a:r>
              <a:rPr lang="en-US" altLang="en-US"/>
              <a:t>)</a:t>
            </a:r>
          </a:p>
          <a:p>
            <a:pPr eaLnBrk="1" hangingPunct="1">
              <a:buFontTx/>
              <a:buNone/>
            </a:pPr>
            <a:r>
              <a:rPr lang="en-US" altLang="en-US"/>
              <a:t>                                     P(</a:t>
            </a:r>
            <a:r>
              <a:rPr lang="en-US" altLang="en-US" i="1"/>
              <a:t>s</a:t>
            </a:r>
            <a:r>
              <a:rPr lang="en-US" altLang="en-US"/>
              <a:t>)       </a:t>
            </a:r>
          </a:p>
          <a:p>
            <a:pPr eaLnBrk="1" hangingPunct="1">
              <a:buFontTx/>
              <a:buNone/>
            </a:pPr>
            <a:r>
              <a:rPr lang="en-US" altLang="en-US"/>
              <a:t>             = 0.5 * 1/50000  = 0.0002.</a:t>
            </a:r>
          </a:p>
          <a:p>
            <a:pPr eaLnBrk="1" hangingPunct="1">
              <a:buFontTx/>
              <a:buNone/>
            </a:pPr>
            <a:r>
              <a:rPr lang="en-US" altLang="en-US"/>
              <a:t>                     1/20</a:t>
            </a:r>
          </a:p>
          <a:p>
            <a:pPr eaLnBrk="1" hangingPunct="1"/>
            <a:r>
              <a:rPr lang="en-US" altLang="en-US">
                <a:solidFill>
                  <a:srgbClr val="00B050"/>
                </a:solidFill>
              </a:rPr>
              <a:t>1 in 5000 </a:t>
            </a:r>
            <a:r>
              <a:rPr lang="en-US" altLang="en-US"/>
              <a:t>patients with stiff neck to have Meningitis.</a:t>
            </a:r>
          </a:p>
          <a:p>
            <a:pPr eaLnBrk="1" hangingPunct="1">
              <a:buFontTx/>
              <a:buNone/>
            </a:pPr>
            <a:endParaRPr lang="en-US" altLang="en-US"/>
          </a:p>
          <a:p>
            <a:pPr eaLnBrk="1" hangingPunct="1">
              <a:buFontTx/>
              <a:buNone/>
            </a:pPr>
            <a:endParaRPr lang="en-US"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r>
              <a:rPr lang="en-IN" altLang="en-US"/>
              <a:t>Conditional Independence</a:t>
            </a:r>
          </a:p>
        </p:txBody>
      </p:sp>
      <p:sp>
        <p:nvSpPr>
          <p:cNvPr id="60419" name="Slide Number Placeholder 3"/>
          <p:cNvSpPr>
            <a:spLocks noGrp="1"/>
          </p:cNvSpPr>
          <p:nvPr>
            <p:ph type="sldNum" sz="quarter" idx="12"/>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5682A793-1399-446D-A7CE-238A8D44F278}" type="slidenum">
              <a:rPr lang="en-US" altLang="en-US" sz="1000" smtClean="0"/>
              <a:pPr/>
              <a:t>52</a:t>
            </a:fld>
            <a:endParaRPr lang="en-US" altLang="en-US" sz="1000"/>
          </a:p>
        </p:txBody>
      </p:sp>
      <p:pic>
        <p:nvPicPr>
          <p:cNvPr id="6042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8313" y="2133600"/>
            <a:ext cx="5424487" cy="3471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87291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IN" altLang="en-US"/>
              <a:t>Conditional Independence</a:t>
            </a:r>
          </a:p>
        </p:txBody>
      </p:sp>
      <p:sp>
        <p:nvSpPr>
          <p:cNvPr id="61443" name="Slide Number Placeholder 3"/>
          <p:cNvSpPr>
            <a:spLocks noGrp="1"/>
          </p:cNvSpPr>
          <p:nvPr>
            <p:ph type="sldNum" sz="quarter" idx="12"/>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5ABF9F51-8E06-4FFC-A815-A3099D5B417C}" type="slidenum">
              <a:rPr lang="en-US" altLang="en-US" sz="1000" smtClean="0"/>
              <a:pPr/>
              <a:t>53</a:t>
            </a:fld>
            <a:endParaRPr lang="en-US" altLang="en-US" sz="1000"/>
          </a:p>
        </p:txBody>
      </p:sp>
      <p:pic>
        <p:nvPicPr>
          <p:cNvPr id="6144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888" y="1809750"/>
            <a:ext cx="7896225" cy="3238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875606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39763"/>
          </a:xfrm>
        </p:spPr>
        <p:txBody>
          <a:bodyPr rtlCol="0">
            <a:normAutofit fontScale="90000"/>
          </a:bodyPr>
          <a:lstStyle/>
          <a:p>
            <a:pPr eaLnBrk="1" fontAlgn="auto" hangingPunct="1">
              <a:spcAft>
                <a:spcPts val="0"/>
              </a:spcAft>
              <a:defRPr/>
            </a:pPr>
            <a:r>
              <a:rPr lang="en-US"/>
              <a:t>Conditional Independence</a:t>
            </a:r>
          </a:p>
        </p:txBody>
      </p:sp>
      <p:pic>
        <p:nvPicPr>
          <p:cNvPr id="5529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375" y="1552575"/>
            <a:ext cx="7312025" cy="4676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7087159"/>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IN" altLang="en-US"/>
              <a:t>Conditional Independence</a:t>
            </a:r>
          </a:p>
        </p:txBody>
      </p:sp>
      <p:sp>
        <p:nvSpPr>
          <p:cNvPr id="62467" name="Slide Number Placeholder 3"/>
          <p:cNvSpPr>
            <a:spLocks noGrp="1"/>
          </p:cNvSpPr>
          <p:nvPr>
            <p:ph type="sldNum" sz="quarter" idx="12"/>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02226E78-10E9-4823-8B16-BFE2C71909D3}" type="slidenum">
              <a:rPr lang="en-US" altLang="en-US" sz="1000" smtClean="0"/>
              <a:pPr/>
              <a:t>55</a:t>
            </a:fld>
            <a:endParaRPr lang="en-US" altLang="en-US" sz="1000"/>
          </a:p>
        </p:txBody>
      </p:sp>
      <p:pic>
        <p:nvPicPr>
          <p:cNvPr id="6246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488" y="1852613"/>
            <a:ext cx="7377112" cy="3786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246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352800"/>
            <a:ext cx="1104900" cy="35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30953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IN" altLang="en-US"/>
              <a:t>Conditional Independence</a:t>
            </a:r>
          </a:p>
        </p:txBody>
      </p:sp>
      <p:sp>
        <p:nvSpPr>
          <p:cNvPr id="63491" name="Slide Number Placeholder 3"/>
          <p:cNvSpPr>
            <a:spLocks noGrp="1"/>
          </p:cNvSpPr>
          <p:nvPr>
            <p:ph type="sldNum" sz="quarter" idx="12"/>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C952194A-17AF-4A07-92BB-D73780567527}" type="slidenum">
              <a:rPr lang="en-US" altLang="en-US" sz="1000" smtClean="0"/>
              <a:pPr/>
              <a:t>56</a:t>
            </a:fld>
            <a:endParaRPr lang="en-US" altLang="en-US" sz="1000"/>
          </a:p>
        </p:txBody>
      </p:sp>
      <p:pic>
        <p:nvPicPr>
          <p:cNvPr id="6349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1643063"/>
            <a:ext cx="7469187" cy="3995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82405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IN" altLang="en-US"/>
              <a:t>Conditional Independence</a:t>
            </a:r>
          </a:p>
        </p:txBody>
      </p:sp>
      <p:sp>
        <p:nvSpPr>
          <p:cNvPr id="64515" name="Slide Number Placeholder 3"/>
          <p:cNvSpPr>
            <a:spLocks noGrp="1"/>
          </p:cNvSpPr>
          <p:nvPr>
            <p:ph type="sldNum" sz="quarter" idx="12"/>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292D8728-5E2F-4DD7-9C05-00B2E3027F40}" type="slidenum">
              <a:rPr lang="en-US" altLang="en-US" sz="1000" smtClean="0"/>
              <a:pPr/>
              <a:t>57</a:t>
            </a:fld>
            <a:endParaRPr lang="en-US" altLang="en-US" sz="1000"/>
          </a:p>
        </p:txBody>
      </p:sp>
      <p:pic>
        <p:nvPicPr>
          <p:cNvPr id="645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981200"/>
            <a:ext cx="7010400" cy="262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451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4038600"/>
            <a:ext cx="2352675" cy="1685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84136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0" name="Title 1"/>
          <p:cNvSpPr>
            <a:spLocks noGrp="1"/>
          </p:cNvSpPr>
          <p:nvPr>
            <p:ph type="title"/>
          </p:nvPr>
        </p:nvSpPr>
        <p:spPr/>
        <p:txBody>
          <a:bodyPr/>
          <a:lstStyle/>
          <a:p>
            <a:r>
              <a:rPr lang="en-IN" altLang="en-US"/>
              <a:t>Conditional Independence &amp; Chain Rule</a:t>
            </a:r>
          </a:p>
        </p:txBody>
      </p:sp>
      <p:sp>
        <p:nvSpPr>
          <p:cNvPr id="65538" name="Slide Number Placeholder 3"/>
          <p:cNvSpPr>
            <a:spLocks noGrp="1"/>
          </p:cNvSpPr>
          <p:nvPr>
            <p:ph type="sldNum" sz="quarter" idx="12"/>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C1DBBBC9-B01C-4FB8-A451-8C6F363E6F2D}" type="slidenum">
              <a:rPr lang="en-US" altLang="en-US" sz="1000" smtClean="0"/>
              <a:pPr/>
              <a:t>58</a:t>
            </a:fld>
            <a:endParaRPr lang="en-US" altLang="en-US" sz="1000"/>
          </a:p>
        </p:txBody>
      </p:sp>
      <p:pic>
        <p:nvPicPr>
          <p:cNvPr id="6553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352675"/>
            <a:ext cx="7924800" cy="336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554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5495925"/>
            <a:ext cx="7477125" cy="29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665054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Slide Number Placeholder 3"/>
          <p:cNvSpPr>
            <a:spLocks noGrp="1"/>
          </p:cNvSpPr>
          <p:nvPr>
            <p:ph type="sldNum" sz="quarter" idx="12"/>
          </p:nvPr>
        </p:nvSpPr>
        <p:spPr/>
        <p:txBody>
          <a:bodyPr/>
          <a:lstStyle/>
          <a:p>
            <a:pPr>
              <a:defRPr/>
            </a:pPr>
            <a:fld id="{C06827CE-4FC4-40E9-9ABB-10C3F95C1F21}" type="slidenum">
              <a:rPr lang="en-US" altLang="en-US" smtClean="0"/>
              <a:pPr>
                <a:defRPr/>
              </a:pPr>
              <a:t>59</a:t>
            </a:fld>
            <a:endParaRPr lang="en-US" altLang="en-US"/>
          </a:p>
        </p:txBody>
      </p:sp>
      <p:pic>
        <p:nvPicPr>
          <p:cNvPr id="7475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28600"/>
            <a:ext cx="7991475" cy="594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5759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IN" altLang="en-US"/>
              <a:t>Uncertainty</a:t>
            </a:r>
          </a:p>
        </p:txBody>
      </p:sp>
      <p:sp>
        <p:nvSpPr>
          <p:cNvPr id="3" name="Content Placeholder 2"/>
          <p:cNvSpPr>
            <a:spLocks noGrp="1"/>
          </p:cNvSpPr>
          <p:nvPr>
            <p:ph idx="1"/>
          </p:nvPr>
        </p:nvSpPr>
        <p:spPr>
          <a:xfrm>
            <a:off x="533400" y="1981200"/>
            <a:ext cx="8077200" cy="4114800"/>
          </a:xfrm>
        </p:spPr>
        <p:txBody>
          <a:bodyPr/>
          <a:lstStyle/>
          <a:p>
            <a:pPr marL="0" indent="0">
              <a:spcBef>
                <a:spcPts val="0"/>
              </a:spcBef>
              <a:buFontTx/>
              <a:buNone/>
              <a:defRPr/>
            </a:pPr>
            <a:r>
              <a:rPr lang="en-IN"/>
              <a:t>Planning Example</a:t>
            </a:r>
          </a:p>
          <a:p>
            <a:pPr>
              <a:spcBef>
                <a:spcPts val="0"/>
              </a:spcBef>
              <a:defRPr/>
            </a:pPr>
            <a:r>
              <a:rPr lang="en-IN"/>
              <a:t>Let action A(t) denote leaving for the airport t minutes before the flight</a:t>
            </a:r>
          </a:p>
          <a:p>
            <a:pPr marL="0" indent="0">
              <a:spcBef>
                <a:spcPts val="0"/>
              </a:spcBef>
              <a:buFontTx/>
              <a:buNone/>
              <a:defRPr/>
            </a:pPr>
            <a:r>
              <a:rPr lang="en-IN"/>
              <a:t>	– For a given value of t, will A(t) get me there on time?</a:t>
            </a:r>
          </a:p>
          <a:p>
            <a:pPr>
              <a:spcBef>
                <a:spcPts val="0"/>
              </a:spcBef>
              <a:defRPr/>
            </a:pPr>
            <a:r>
              <a:rPr lang="en-IN"/>
              <a:t> Problems:</a:t>
            </a:r>
          </a:p>
          <a:p>
            <a:pPr marL="0" indent="0">
              <a:spcBef>
                <a:spcPts val="0"/>
              </a:spcBef>
              <a:buFontTx/>
              <a:buNone/>
              <a:defRPr/>
            </a:pPr>
            <a:r>
              <a:rPr lang="en-IN"/>
              <a:t>	– Partial observability (roads, other drivers’ plans, etc.)</a:t>
            </a:r>
          </a:p>
          <a:p>
            <a:pPr marL="0" indent="0">
              <a:spcBef>
                <a:spcPts val="0"/>
              </a:spcBef>
              <a:buFontTx/>
              <a:buNone/>
              <a:defRPr/>
            </a:pPr>
            <a:r>
              <a:rPr lang="en-IN"/>
              <a:t>	– Noisy sensors (traffic reports)</a:t>
            </a:r>
          </a:p>
          <a:p>
            <a:pPr marL="0" indent="0">
              <a:spcBef>
                <a:spcPts val="0"/>
              </a:spcBef>
              <a:buFontTx/>
              <a:buNone/>
              <a:defRPr/>
            </a:pPr>
            <a:r>
              <a:rPr lang="en-IN"/>
              <a:t>	– Uncertainty in action outcomes (flat tire, etc.)</a:t>
            </a:r>
          </a:p>
          <a:p>
            <a:pPr marL="0" indent="0">
              <a:spcBef>
                <a:spcPts val="0"/>
              </a:spcBef>
              <a:buFontTx/>
              <a:buNone/>
              <a:defRPr/>
            </a:pPr>
            <a:r>
              <a:rPr lang="en-IN"/>
              <a:t>	– Immense complexity of modelling and predicting traffic</a:t>
            </a:r>
          </a:p>
        </p:txBody>
      </p:sp>
      <p:sp>
        <p:nvSpPr>
          <p:cNvPr id="20484" name="Slide Number Placeholder 3"/>
          <p:cNvSpPr>
            <a:spLocks noGrp="1"/>
          </p:cNvSpPr>
          <p:nvPr>
            <p:ph type="sldNum" sz="quarter" idx="12"/>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1E3CFD84-CAB1-4558-B1A1-8AF5703AB5DB}" type="slidenum">
              <a:rPr lang="en-US" altLang="en-US" sz="1000" smtClean="0"/>
              <a:pPr/>
              <a:t>6</a:t>
            </a:fld>
            <a:endParaRPr lang="en-US" altLang="en-US" sz="10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lide Number Placeholder 3"/>
          <p:cNvSpPr>
            <a:spLocks noGrp="1"/>
          </p:cNvSpPr>
          <p:nvPr>
            <p:ph type="sldNum" sz="quarter" idx="12"/>
          </p:nvPr>
        </p:nvSpPr>
        <p:spPr/>
        <p:txBody>
          <a:bodyPr/>
          <a:lstStyle/>
          <a:p>
            <a:fld id="{CB0FAA9D-C498-44DA-BCC8-2725B9ED9586}" type="slidenum">
              <a:rPr lang="en-US" altLang="en-US"/>
              <a:pPr/>
              <a:t>60</a:t>
            </a:fld>
            <a:endParaRPr lang="en-US" altLang="en-US"/>
          </a:p>
        </p:txBody>
      </p:sp>
      <p:sp>
        <p:nvSpPr>
          <p:cNvPr id="251906" name="Rectangle 2"/>
          <p:cNvSpPr>
            <a:spLocks noChangeArrowheads="1"/>
          </p:cNvSpPr>
          <p:nvPr/>
        </p:nvSpPr>
        <p:spPr bwMode="auto">
          <a:xfrm>
            <a:off x="609600" y="223838"/>
            <a:ext cx="779303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ctr">
              <a:defRPr sz="3600" b="1" i="1">
                <a:solidFill>
                  <a:schemeClr val="tx2"/>
                </a:solidFill>
                <a:latin typeface="Arial" charset="0"/>
              </a:defRPr>
            </a:lvl1pPr>
            <a:lvl2pPr algn="ctr">
              <a:defRPr sz="3600" b="1" i="1">
                <a:solidFill>
                  <a:schemeClr val="tx2"/>
                </a:solidFill>
                <a:latin typeface="Arial" charset="0"/>
              </a:defRPr>
            </a:lvl2pPr>
            <a:lvl3pPr algn="ctr">
              <a:defRPr sz="3600" b="1" i="1">
                <a:solidFill>
                  <a:schemeClr val="tx2"/>
                </a:solidFill>
                <a:latin typeface="Arial" charset="0"/>
              </a:defRPr>
            </a:lvl3pPr>
            <a:lvl4pPr algn="ctr">
              <a:defRPr sz="3600" b="1" i="1">
                <a:solidFill>
                  <a:schemeClr val="tx2"/>
                </a:solidFill>
                <a:latin typeface="Arial" charset="0"/>
              </a:defRPr>
            </a:lvl4pPr>
            <a:lvl5pPr algn="ctr">
              <a:defRPr sz="3600" b="1" i="1">
                <a:solidFill>
                  <a:schemeClr val="tx2"/>
                </a:solidFill>
                <a:latin typeface="Arial" charset="0"/>
              </a:defRPr>
            </a:lvl5pPr>
            <a:lvl6pPr marL="457200" algn="ctr" eaLnBrk="0" fontAlgn="base" hangingPunct="0">
              <a:spcBef>
                <a:spcPct val="0"/>
              </a:spcBef>
              <a:spcAft>
                <a:spcPct val="0"/>
              </a:spcAft>
              <a:defRPr sz="3600" b="1" i="1">
                <a:solidFill>
                  <a:schemeClr val="tx2"/>
                </a:solidFill>
                <a:latin typeface="Arial" charset="0"/>
              </a:defRPr>
            </a:lvl6pPr>
            <a:lvl7pPr marL="914400" algn="ctr" eaLnBrk="0" fontAlgn="base" hangingPunct="0">
              <a:spcBef>
                <a:spcPct val="0"/>
              </a:spcBef>
              <a:spcAft>
                <a:spcPct val="0"/>
              </a:spcAft>
              <a:defRPr sz="3600" b="1" i="1">
                <a:solidFill>
                  <a:schemeClr val="tx2"/>
                </a:solidFill>
                <a:latin typeface="Arial" charset="0"/>
              </a:defRPr>
            </a:lvl7pPr>
            <a:lvl8pPr marL="1371600" algn="ctr" eaLnBrk="0" fontAlgn="base" hangingPunct="0">
              <a:spcBef>
                <a:spcPct val="0"/>
              </a:spcBef>
              <a:spcAft>
                <a:spcPct val="0"/>
              </a:spcAft>
              <a:defRPr sz="3600" b="1" i="1">
                <a:solidFill>
                  <a:schemeClr val="tx2"/>
                </a:solidFill>
                <a:latin typeface="Arial" charset="0"/>
              </a:defRPr>
            </a:lvl8pPr>
            <a:lvl9pPr marL="1828800" algn="ctr" eaLnBrk="0" fontAlgn="base" hangingPunct="0">
              <a:spcBef>
                <a:spcPct val="0"/>
              </a:spcBef>
              <a:spcAft>
                <a:spcPct val="0"/>
              </a:spcAft>
              <a:defRPr sz="3600" b="1" i="1">
                <a:solidFill>
                  <a:schemeClr val="tx2"/>
                </a:solidFill>
                <a:latin typeface="Arial" charset="0"/>
              </a:defRPr>
            </a:lvl9pPr>
          </a:lstStyle>
          <a:p>
            <a:r>
              <a:rPr lang="en-US" altLang="en-US" sz="3200"/>
              <a:t>What Bayesian Networks are good for?</a:t>
            </a:r>
          </a:p>
        </p:txBody>
      </p:sp>
      <p:grpSp>
        <p:nvGrpSpPr>
          <p:cNvPr id="251908" name="Group 4"/>
          <p:cNvGrpSpPr>
            <a:grpSpLocks/>
          </p:cNvGrpSpPr>
          <p:nvPr/>
        </p:nvGrpSpPr>
        <p:grpSpPr bwMode="auto">
          <a:xfrm>
            <a:off x="609600" y="4267200"/>
            <a:ext cx="7467600" cy="2314575"/>
            <a:chOff x="576" y="2688"/>
            <a:chExt cx="4704" cy="1458"/>
          </a:xfrm>
        </p:grpSpPr>
        <p:grpSp>
          <p:nvGrpSpPr>
            <p:cNvPr id="251909" name="Group 5"/>
            <p:cNvGrpSpPr>
              <a:grpSpLocks/>
            </p:cNvGrpSpPr>
            <p:nvPr/>
          </p:nvGrpSpPr>
          <p:grpSpPr bwMode="auto">
            <a:xfrm>
              <a:off x="576" y="2688"/>
              <a:ext cx="1020" cy="624"/>
              <a:chOff x="528" y="2544"/>
              <a:chExt cx="1122" cy="724"/>
            </a:xfrm>
          </p:grpSpPr>
          <p:pic>
            <p:nvPicPr>
              <p:cNvPr id="251910" name="Picture 6" descr="C:\Program Files\Common Files\Microsoft Shared\Clipart\cagcat50\pe02716_.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8" y="2544"/>
                <a:ext cx="768" cy="724"/>
              </a:xfrm>
              <a:prstGeom prst="rect">
                <a:avLst/>
              </a:prstGeom>
              <a:noFill/>
              <a:extLst>
                <a:ext uri="{909E8E84-426E-40DD-AFC4-6F175D3DCCD1}">
                  <a14:hiddenFill xmlns:a14="http://schemas.microsoft.com/office/drawing/2010/main">
                    <a:solidFill>
                      <a:srgbClr val="FFFFFF"/>
                    </a:solidFill>
                  </a14:hiddenFill>
                </a:ext>
              </a:extLst>
            </p:spPr>
          </p:pic>
          <p:sp>
            <p:nvSpPr>
              <p:cNvPr id="251911" name="Rectangle 7"/>
              <p:cNvSpPr>
                <a:spLocks noChangeArrowheads="1"/>
              </p:cNvSpPr>
              <p:nvPr/>
            </p:nvSpPr>
            <p:spPr bwMode="auto">
              <a:xfrm>
                <a:off x="912" y="2544"/>
                <a:ext cx="73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latin typeface="Tahoma" pitchFamily="34" charset="0"/>
                  </a:rPr>
                  <a:t>Medicine</a:t>
                </a:r>
              </a:p>
            </p:txBody>
          </p:sp>
        </p:grpSp>
        <p:grpSp>
          <p:nvGrpSpPr>
            <p:cNvPr id="251912" name="Group 8"/>
            <p:cNvGrpSpPr>
              <a:grpSpLocks/>
            </p:cNvGrpSpPr>
            <p:nvPr/>
          </p:nvGrpSpPr>
          <p:grpSpPr bwMode="auto">
            <a:xfrm>
              <a:off x="3264" y="2688"/>
              <a:ext cx="1440" cy="624"/>
              <a:chOff x="3264" y="2688"/>
              <a:chExt cx="1440" cy="624"/>
            </a:xfrm>
          </p:grpSpPr>
          <p:pic>
            <p:nvPicPr>
              <p:cNvPr id="251913" name="Picture 9" descr="C:\Program Files\Common Files\Microsoft Shared\Clipart\cagcat50\hm00363_.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64" y="2688"/>
                <a:ext cx="622" cy="624"/>
              </a:xfrm>
              <a:prstGeom prst="rect">
                <a:avLst/>
              </a:prstGeom>
              <a:noFill/>
              <a:extLst>
                <a:ext uri="{909E8E84-426E-40DD-AFC4-6F175D3DCCD1}">
                  <a14:hiddenFill xmlns:a14="http://schemas.microsoft.com/office/drawing/2010/main">
                    <a:solidFill>
                      <a:srgbClr val="FFFFFF"/>
                    </a:solidFill>
                  </a14:hiddenFill>
                </a:ext>
              </a:extLst>
            </p:spPr>
          </p:pic>
          <p:sp>
            <p:nvSpPr>
              <p:cNvPr id="251914" name="Rectangle 10"/>
              <p:cNvSpPr>
                <a:spLocks noChangeArrowheads="1"/>
              </p:cNvSpPr>
              <p:nvPr/>
            </p:nvSpPr>
            <p:spPr bwMode="auto">
              <a:xfrm>
                <a:off x="3552" y="2784"/>
                <a:ext cx="1152" cy="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90000"/>
                  </a:lnSpc>
                  <a:spcBef>
                    <a:spcPct val="20000"/>
                  </a:spcBef>
                  <a:buClr>
                    <a:schemeClr val="hlink"/>
                  </a:buClr>
                  <a:buSzPct val="55000"/>
                  <a:buFont typeface="Wingdings" pitchFamily="2" charset="2"/>
                  <a:buNone/>
                </a:pPr>
                <a:r>
                  <a:rPr lang="en-US" altLang="en-US" sz="1800">
                    <a:latin typeface="Tahoma" pitchFamily="34" charset="0"/>
                  </a:rPr>
                  <a:t>Bio-informatics</a:t>
                </a:r>
              </a:p>
            </p:txBody>
          </p:sp>
        </p:grpSp>
        <p:grpSp>
          <p:nvGrpSpPr>
            <p:cNvPr id="251915" name="Group 11"/>
            <p:cNvGrpSpPr>
              <a:grpSpLocks/>
            </p:cNvGrpSpPr>
            <p:nvPr/>
          </p:nvGrpSpPr>
          <p:grpSpPr bwMode="auto">
            <a:xfrm>
              <a:off x="3936" y="3408"/>
              <a:ext cx="1344" cy="738"/>
              <a:chOff x="3696" y="3264"/>
              <a:chExt cx="1440" cy="883"/>
            </a:xfrm>
          </p:grpSpPr>
          <p:sp>
            <p:nvSpPr>
              <p:cNvPr id="251916" name="Rectangle 12"/>
              <p:cNvSpPr>
                <a:spLocks noChangeArrowheads="1"/>
              </p:cNvSpPr>
              <p:nvPr/>
            </p:nvSpPr>
            <p:spPr bwMode="auto">
              <a:xfrm>
                <a:off x="3696" y="3664"/>
                <a:ext cx="1183" cy="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latin typeface="Tahoma" pitchFamily="34" charset="0"/>
                  </a:rPr>
                  <a:t>Computer </a:t>
                </a:r>
              </a:p>
              <a:p>
                <a:r>
                  <a:rPr lang="en-US" altLang="en-US" sz="1800">
                    <a:latin typeface="Tahoma" pitchFamily="34" charset="0"/>
                  </a:rPr>
                  <a:t>troubleshooting</a:t>
                </a:r>
              </a:p>
            </p:txBody>
          </p:sp>
          <p:sp>
            <p:nvSpPr>
              <p:cNvPr id="251917" name="laptop"/>
              <p:cNvSpPr>
                <a:spLocks noEditPoints="1" noChangeArrowheads="1"/>
              </p:cNvSpPr>
              <p:nvPr/>
            </p:nvSpPr>
            <p:spPr bwMode="auto">
              <a:xfrm>
                <a:off x="4512" y="3264"/>
                <a:ext cx="624" cy="528"/>
              </a:xfrm>
              <a:custGeom>
                <a:avLst/>
                <a:gdLst>
                  <a:gd name="T0" fmla="*/ 3362 w 21600"/>
                  <a:gd name="T1" fmla="*/ 0 h 21600"/>
                  <a:gd name="T2" fmla="*/ 3362 w 21600"/>
                  <a:gd name="T3" fmla="*/ 7173 h 21600"/>
                  <a:gd name="T4" fmla="*/ 18327 w 21600"/>
                  <a:gd name="T5" fmla="*/ 0 h 21600"/>
                  <a:gd name="T6" fmla="*/ 18327 w 21600"/>
                  <a:gd name="T7" fmla="*/ 7173 h 21600"/>
                  <a:gd name="T8" fmla="*/ 10800 w 21600"/>
                  <a:gd name="T9" fmla="*/ 0 h 21600"/>
                  <a:gd name="T10" fmla="*/ 10800 w 21600"/>
                  <a:gd name="T11" fmla="*/ 21600 h 21600"/>
                  <a:gd name="T12" fmla="*/ 0 w 21600"/>
                  <a:gd name="T13" fmla="*/ 21600 h 21600"/>
                  <a:gd name="T14" fmla="*/ 21600 w 21600"/>
                  <a:gd name="T15" fmla="*/ 21600 h 21600"/>
                  <a:gd name="T16" fmla="*/ 4445 w 21600"/>
                  <a:gd name="T17" fmla="*/ 1858 h 21600"/>
                  <a:gd name="T18" fmla="*/ 17311 w 21600"/>
                  <a:gd name="T19" fmla="*/ 12323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IN"/>
              </a:p>
            </p:txBody>
          </p:sp>
        </p:grpSp>
        <p:grpSp>
          <p:nvGrpSpPr>
            <p:cNvPr id="251918" name="Group 14"/>
            <p:cNvGrpSpPr>
              <a:grpSpLocks/>
            </p:cNvGrpSpPr>
            <p:nvPr/>
          </p:nvGrpSpPr>
          <p:grpSpPr bwMode="auto">
            <a:xfrm>
              <a:off x="960" y="3360"/>
              <a:ext cx="1367" cy="672"/>
              <a:chOff x="1104" y="3360"/>
              <a:chExt cx="1416" cy="717"/>
            </a:xfrm>
          </p:grpSpPr>
          <p:pic>
            <p:nvPicPr>
              <p:cNvPr id="251919" name="Picture 15" descr="C:\Program Files\Common Files\Microsoft Shared\Clipart\cagcat50\bs02064_.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4" y="3360"/>
                <a:ext cx="720" cy="717"/>
              </a:xfrm>
              <a:prstGeom prst="rect">
                <a:avLst/>
              </a:prstGeom>
              <a:noFill/>
              <a:extLst>
                <a:ext uri="{909E8E84-426E-40DD-AFC4-6F175D3DCCD1}">
                  <a14:hiddenFill xmlns:a14="http://schemas.microsoft.com/office/drawing/2010/main">
                    <a:solidFill>
                      <a:srgbClr val="FFFFFF"/>
                    </a:solidFill>
                  </a14:hiddenFill>
                </a:ext>
              </a:extLst>
            </p:spPr>
          </p:pic>
          <p:sp>
            <p:nvSpPr>
              <p:cNvPr id="251920" name="Rectangle 16"/>
              <p:cNvSpPr>
                <a:spLocks noChangeArrowheads="1"/>
              </p:cNvSpPr>
              <p:nvPr/>
            </p:nvSpPr>
            <p:spPr bwMode="auto">
              <a:xfrm>
                <a:off x="1536" y="3792"/>
                <a:ext cx="984"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latin typeface="Tahoma" pitchFamily="34" charset="0"/>
                  </a:rPr>
                  <a:t>Stock market</a:t>
                </a:r>
              </a:p>
            </p:txBody>
          </p:sp>
        </p:grpSp>
        <p:grpSp>
          <p:nvGrpSpPr>
            <p:cNvPr id="251921" name="Group 17"/>
            <p:cNvGrpSpPr>
              <a:grpSpLocks/>
            </p:cNvGrpSpPr>
            <p:nvPr/>
          </p:nvGrpSpPr>
          <p:grpSpPr bwMode="auto">
            <a:xfrm>
              <a:off x="2784" y="3456"/>
              <a:ext cx="960" cy="528"/>
              <a:chOff x="2928" y="2400"/>
              <a:chExt cx="960" cy="528"/>
            </a:xfrm>
          </p:grpSpPr>
          <p:sp>
            <p:nvSpPr>
              <p:cNvPr id="251922" name="Documents"/>
              <p:cNvSpPr>
                <a:spLocks noEditPoints="1" noChangeArrowheads="1"/>
              </p:cNvSpPr>
              <p:nvPr/>
            </p:nvSpPr>
            <p:spPr bwMode="auto">
              <a:xfrm>
                <a:off x="2928" y="2400"/>
                <a:ext cx="960" cy="528"/>
              </a:xfrm>
              <a:custGeom>
                <a:avLst/>
                <a:gdLst>
                  <a:gd name="T0" fmla="*/ 0 w 21600"/>
                  <a:gd name="T1" fmla="*/ 2800 h 21600"/>
                  <a:gd name="T2" fmla="*/ 3468 w 21600"/>
                  <a:gd name="T3" fmla="*/ 0 h 21600"/>
                  <a:gd name="T4" fmla="*/ 21653 w 21600"/>
                  <a:gd name="T5" fmla="*/ 18828 h 21600"/>
                  <a:gd name="T6" fmla="*/ 19954 w 21600"/>
                  <a:gd name="T7" fmla="*/ 20214 h 21600"/>
                  <a:gd name="T8" fmla="*/ 18256 w 21600"/>
                  <a:gd name="T9" fmla="*/ 21628 h 21600"/>
                  <a:gd name="T10" fmla="*/ 19954 w 21600"/>
                  <a:gd name="T11" fmla="*/ 1428 h 21600"/>
                  <a:gd name="T12" fmla="*/ 18256 w 21600"/>
                  <a:gd name="T13" fmla="*/ 2800 h 21600"/>
                  <a:gd name="T14" fmla="*/ 1645 w 21600"/>
                  <a:gd name="T15" fmla="*/ 1428 h 21600"/>
                  <a:gd name="T16" fmla="*/ 21600 w 21600"/>
                  <a:gd name="T17" fmla="*/ 0 h 21600"/>
                  <a:gd name="T18" fmla="*/ 10800 w 21600"/>
                  <a:gd name="T19" fmla="*/ 0 h 21600"/>
                  <a:gd name="T20" fmla="*/ 0 w 21600"/>
                  <a:gd name="T21" fmla="*/ 10800 h 21600"/>
                  <a:gd name="T22" fmla="*/ 21600 w 21600"/>
                  <a:gd name="T23" fmla="*/ 10800 h 21600"/>
                  <a:gd name="T24" fmla="*/ 1645 w 21600"/>
                  <a:gd name="T25" fmla="*/ 4171 h 21600"/>
                  <a:gd name="T26" fmla="*/ 16522 w 21600"/>
                  <a:gd name="T27" fmla="*/ 17314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21600" h="21600" extrusionOk="0">
                    <a:moveTo>
                      <a:pt x="0" y="18014"/>
                    </a:moveTo>
                    <a:lnTo>
                      <a:pt x="0" y="2800"/>
                    </a:lnTo>
                    <a:lnTo>
                      <a:pt x="1645" y="2800"/>
                    </a:lnTo>
                    <a:lnTo>
                      <a:pt x="1645" y="1428"/>
                    </a:lnTo>
                    <a:lnTo>
                      <a:pt x="3468" y="1428"/>
                    </a:lnTo>
                    <a:lnTo>
                      <a:pt x="3468" y="0"/>
                    </a:lnTo>
                    <a:lnTo>
                      <a:pt x="21653" y="0"/>
                    </a:lnTo>
                    <a:lnTo>
                      <a:pt x="21653" y="18828"/>
                    </a:lnTo>
                    <a:lnTo>
                      <a:pt x="19954" y="18828"/>
                    </a:lnTo>
                    <a:lnTo>
                      <a:pt x="19954" y="20214"/>
                    </a:lnTo>
                    <a:lnTo>
                      <a:pt x="18256" y="20214"/>
                    </a:lnTo>
                    <a:lnTo>
                      <a:pt x="18256" y="21600"/>
                    </a:lnTo>
                    <a:lnTo>
                      <a:pt x="4434" y="21600"/>
                    </a:lnTo>
                    <a:lnTo>
                      <a:pt x="0" y="18014"/>
                    </a:lnTo>
                    <a:close/>
                  </a:path>
                  <a:path w="21600" h="21600" extrusionOk="0">
                    <a:moveTo>
                      <a:pt x="3486" y="1428"/>
                    </a:moveTo>
                    <a:lnTo>
                      <a:pt x="19954" y="1428"/>
                    </a:lnTo>
                    <a:lnTo>
                      <a:pt x="19954" y="20214"/>
                    </a:lnTo>
                    <a:lnTo>
                      <a:pt x="18256" y="20214"/>
                    </a:lnTo>
                    <a:lnTo>
                      <a:pt x="18256" y="2800"/>
                    </a:lnTo>
                    <a:lnTo>
                      <a:pt x="1645" y="2800"/>
                    </a:lnTo>
                    <a:lnTo>
                      <a:pt x="1645" y="1428"/>
                    </a:lnTo>
                    <a:lnTo>
                      <a:pt x="3486" y="1428"/>
                    </a:lnTo>
                    <a:close/>
                  </a:path>
                  <a:path w="21600" h="21600" extrusionOk="0">
                    <a:moveTo>
                      <a:pt x="0" y="18014"/>
                    </a:moveTo>
                    <a:lnTo>
                      <a:pt x="4434" y="18000"/>
                    </a:lnTo>
                    <a:lnTo>
                      <a:pt x="4434" y="21600"/>
                    </a:lnTo>
                    <a:lnTo>
                      <a:pt x="0" y="18014"/>
                    </a:lnTo>
                    <a:close/>
                  </a:path>
                </a:pathLst>
              </a:custGeom>
              <a:solidFill>
                <a:srgbClr val="D8EBB3"/>
              </a:solidFill>
              <a:ln w="9525">
                <a:solidFill>
                  <a:srgbClr val="000000"/>
                </a:solidFill>
                <a:miter lim="800000"/>
                <a:headEnd/>
                <a:tailEnd/>
              </a:ln>
              <a:effectLst>
                <a:outerShdw dist="107763" dir="2700000" algn="ctr" rotWithShape="0">
                  <a:srgbClr val="808080"/>
                </a:outerShdw>
              </a:effectLst>
            </p:spPr>
            <p:txBody>
              <a:bodyPr/>
              <a:lstStyle/>
              <a:p>
                <a:endParaRPr lang="en-IN"/>
              </a:p>
            </p:txBody>
          </p:sp>
          <p:sp>
            <p:nvSpPr>
              <p:cNvPr id="251923" name="Rectangle 19"/>
              <p:cNvSpPr>
                <a:spLocks noChangeArrowheads="1"/>
              </p:cNvSpPr>
              <p:nvPr/>
            </p:nvSpPr>
            <p:spPr bwMode="auto">
              <a:xfrm>
                <a:off x="2928" y="2496"/>
                <a:ext cx="912"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600">
                    <a:solidFill>
                      <a:schemeClr val="bg2"/>
                    </a:solidFill>
                    <a:latin typeface="Tahoma" pitchFamily="34" charset="0"/>
                  </a:rPr>
                  <a:t>Text </a:t>
                </a:r>
              </a:p>
              <a:p>
                <a:r>
                  <a:rPr lang="en-US" altLang="en-US" sz="1600">
                    <a:solidFill>
                      <a:schemeClr val="bg2"/>
                    </a:solidFill>
                    <a:latin typeface="Tahoma" pitchFamily="34" charset="0"/>
                  </a:rPr>
                  <a:t>Classification</a:t>
                </a:r>
                <a:endParaRPr lang="en-US" altLang="en-US" sz="1600">
                  <a:latin typeface="Tahoma" pitchFamily="34" charset="0"/>
                </a:endParaRPr>
              </a:p>
            </p:txBody>
          </p:sp>
        </p:grpSp>
        <p:grpSp>
          <p:nvGrpSpPr>
            <p:cNvPr id="251924" name="Group 20"/>
            <p:cNvGrpSpPr>
              <a:grpSpLocks/>
            </p:cNvGrpSpPr>
            <p:nvPr/>
          </p:nvGrpSpPr>
          <p:grpSpPr bwMode="auto">
            <a:xfrm>
              <a:off x="1728" y="2832"/>
              <a:ext cx="1200" cy="864"/>
              <a:chOff x="2496" y="3024"/>
              <a:chExt cx="1222" cy="912"/>
            </a:xfrm>
          </p:grpSpPr>
          <p:pic>
            <p:nvPicPr>
              <p:cNvPr id="251925" name="Picture 21" descr="C:\Program Files\Common Files\Microsoft Shared\Clipart\cagcat50\bd07153_.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28" y="3072"/>
                <a:ext cx="790" cy="864"/>
              </a:xfrm>
              <a:prstGeom prst="rect">
                <a:avLst/>
              </a:prstGeom>
              <a:noFill/>
              <a:extLst>
                <a:ext uri="{909E8E84-426E-40DD-AFC4-6F175D3DCCD1}">
                  <a14:hiddenFill xmlns:a14="http://schemas.microsoft.com/office/drawing/2010/main">
                    <a:solidFill>
                      <a:srgbClr val="FFFFFF"/>
                    </a:solidFill>
                  </a14:hiddenFill>
                </a:ext>
              </a:extLst>
            </p:spPr>
          </p:pic>
          <p:sp>
            <p:nvSpPr>
              <p:cNvPr id="251926" name="Rectangle 22"/>
              <p:cNvSpPr>
                <a:spLocks noChangeArrowheads="1"/>
              </p:cNvSpPr>
              <p:nvPr/>
            </p:nvSpPr>
            <p:spPr bwMode="auto">
              <a:xfrm>
                <a:off x="2496" y="3024"/>
                <a:ext cx="835" cy="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latin typeface="Tahoma" pitchFamily="34" charset="0"/>
                  </a:rPr>
                  <a:t>  Speech</a:t>
                </a:r>
              </a:p>
              <a:p>
                <a:r>
                  <a:rPr lang="en-US" altLang="en-US" sz="1800">
                    <a:latin typeface="Tahoma" pitchFamily="34" charset="0"/>
                  </a:rPr>
                  <a:t>recognition</a:t>
                </a:r>
              </a:p>
            </p:txBody>
          </p:sp>
        </p:grpSp>
      </p:grpSp>
      <p:sp>
        <p:nvSpPr>
          <p:cNvPr id="251927" name="Rectangle 23"/>
          <p:cNvSpPr>
            <a:spLocks noChangeArrowheads="1"/>
          </p:cNvSpPr>
          <p:nvPr/>
        </p:nvSpPr>
        <p:spPr bwMode="auto">
          <a:xfrm>
            <a:off x="838200" y="1892300"/>
            <a:ext cx="5334000" cy="858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80000"/>
              </a:lnSpc>
              <a:spcBef>
                <a:spcPct val="50000"/>
              </a:spcBef>
              <a:buClr>
                <a:schemeClr val="folHlink"/>
              </a:buClr>
              <a:buSzPct val="60000"/>
              <a:buFont typeface="Wingdings" pitchFamily="2" charset="2"/>
              <a:buChar char="n"/>
            </a:pPr>
            <a:r>
              <a:rPr lang="en-US" altLang="en-US">
                <a:latin typeface="Tahoma" pitchFamily="34" charset="0"/>
              </a:rPr>
              <a:t> </a:t>
            </a:r>
            <a:r>
              <a:rPr lang="en-US" altLang="en-US"/>
              <a:t>Diagnosis: </a:t>
            </a:r>
            <a:r>
              <a:rPr lang="en-US" altLang="en-US">
                <a:solidFill>
                  <a:schemeClr val="hlink"/>
                </a:solidFill>
              </a:rPr>
              <a:t>P(</a:t>
            </a:r>
            <a:r>
              <a:rPr lang="en-US" altLang="en-US" err="1">
                <a:solidFill>
                  <a:schemeClr val="hlink"/>
                </a:solidFill>
              </a:rPr>
              <a:t>cause|</a:t>
            </a:r>
            <a:r>
              <a:rPr lang="en-US" altLang="en-US" err="1">
                <a:solidFill>
                  <a:schemeClr val="tx2"/>
                </a:solidFill>
              </a:rPr>
              <a:t>symptom</a:t>
            </a:r>
            <a:r>
              <a:rPr lang="en-US" altLang="en-US">
                <a:solidFill>
                  <a:schemeClr val="hlink"/>
                </a:solidFill>
              </a:rPr>
              <a:t>)=?</a:t>
            </a:r>
            <a:endParaRPr lang="en-US" altLang="en-US">
              <a:latin typeface="Tahoma" pitchFamily="34" charset="0"/>
            </a:endParaRPr>
          </a:p>
          <a:p>
            <a:pPr>
              <a:lnSpc>
                <a:spcPct val="80000"/>
              </a:lnSpc>
              <a:spcBef>
                <a:spcPct val="50000"/>
              </a:spcBef>
              <a:buClr>
                <a:schemeClr val="folHlink"/>
              </a:buClr>
              <a:buSzPct val="60000"/>
              <a:buFont typeface="Wingdings" pitchFamily="2" charset="2"/>
              <a:buChar char="n"/>
            </a:pPr>
            <a:r>
              <a:rPr lang="en-US" altLang="en-US">
                <a:latin typeface="Tahoma" pitchFamily="34" charset="0"/>
              </a:rPr>
              <a:t>  Prediction: </a:t>
            </a:r>
            <a:r>
              <a:rPr lang="en-US" altLang="en-US">
                <a:solidFill>
                  <a:schemeClr val="hlink"/>
                </a:solidFill>
                <a:latin typeface="Tahoma" pitchFamily="34" charset="0"/>
              </a:rPr>
              <a:t>P(</a:t>
            </a:r>
            <a:r>
              <a:rPr lang="en-US" altLang="en-US" err="1">
                <a:solidFill>
                  <a:schemeClr val="hlink"/>
                </a:solidFill>
                <a:latin typeface="Tahoma" pitchFamily="34" charset="0"/>
              </a:rPr>
              <a:t>symptom|</a:t>
            </a:r>
            <a:r>
              <a:rPr lang="en-US" altLang="en-US" err="1">
                <a:solidFill>
                  <a:schemeClr val="tx2"/>
                </a:solidFill>
                <a:latin typeface="Tahoma" pitchFamily="34" charset="0"/>
              </a:rPr>
              <a:t>cause</a:t>
            </a:r>
            <a:r>
              <a:rPr lang="en-US" altLang="en-US">
                <a:solidFill>
                  <a:schemeClr val="hlink"/>
                </a:solidFill>
                <a:latin typeface="Tahoma" pitchFamily="34" charset="0"/>
              </a:rPr>
              <a:t>)=?</a:t>
            </a:r>
          </a:p>
        </p:txBody>
      </p:sp>
      <p:grpSp>
        <p:nvGrpSpPr>
          <p:cNvPr id="251928" name="Group 24"/>
          <p:cNvGrpSpPr>
            <a:grpSpLocks/>
          </p:cNvGrpSpPr>
          <p:nvPr/>
        </p:nvGrpSpPr>
        <p:grpSpPr bwMode="auto">
          <a:xfrm>
            <a:off x="838200" y="2819400"/>
            <a:ext cx="5181600" cy="641350"/>
            <a:chOff x="672" y="1728"/>
            <a:chExt cx="3264" cy="404"/>
          </a:xfrm>
        </p:grpSpPr>
        <p:graphicFrame>
          <p:nvGraphicFramePr>
            <p:cNvPr id="251929" name="Object 25"/>
            <p:cNvGraphicFramePr>
              <a:graphicFrameLocks noChangeAspect="1"/>
            </p:cNvGraphicFramePr>
            <p:nvPr/>
          </p:nvGraphicFramePr>
          <p:xfrm>
            <a:off x="2208" y="1728"/>
            <a:ext cx="459" cy="404"/>
          </p:xfrm>
          <a:graphic>
            <a:graphicData uri="http://schemas.openxmlformats.org/presentationml/2006/ole">
              <mc:AlternateContent xmlns:mc="http://schemas.openxmlformats.org/markup-compatibility/2006">
                <mc:Choice xmlns:v="urn:schemas-microsoft-com:vml" Requires="v">
                  <p:oleObj spid="_x0000_s91155" name="Equation" r:id="rId7" imgW="317160" imgH="279360" progId="Equation.3">
                    <p:embed/>
                  </p:oleObj>
                </mc:Choice>
                <mc:Fallback>
                  <p:oleObj name="Equation" r:id="rId7" imgW="317160" imgH="27936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08" y="1728"/>
                          <a:ext cx="459"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1930" name="Rectangle 26"/>
            <p:cNvSpPr>
              <a:spLocks noChangeArrowheads="1"/>
            </p:cNvSpPr>
            <p:nvPr/>
          </p:nvSpPr>
          <p:spPr bwMode="auto">
            <a:xfrm>
              <a:off x="672" y="1776"/>
              <a:ext cx="3264"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80000"/>
                </a:lnSpc>
                <a:spcBef>
                  <a:spcPct val="50000"/>
                </a:spcBef>
                <a:buClr>
                  <a:schemeClr val="folHlink"/>
                </a:buClr>
                <a:buSzPct val="60000"/>
                <a:buFont typeface="Wingdings" pitchFamily="2" charset="2"/>
                <a:buChar char="n"/>
              </a:pPr>
              <a:r>
                <a:rPr lang="en-US" altLang="en-US">
                  <a:latin typeface="Tahoma" pitchFamily="34" charset="0"/>
                </a:rPr>
                <a:t>  Classification:          </a:t>
              </a:r>
              <a:r>
                <a:rPr lang="en-US" altLang="en-US">
                  <a:solidFill>
                    <a:schemeClr val="hlink"/>
                  </a:solidFill>
                  <a:latin typeface="Tahoma" pitchFamily="34" charset="0"/>
                </a:rPr>
                <a:t>P(class|</a:t>
              </a:r>
              <a:r>
                <a:rPr lang="en-US" altLang="en-US">
                  <a:solidFill>
                    <a:schemeClr val="tx2"/>
                  </a:solidFill>
                  <a:latin typeface="Tahoma" pitchFamily="34" charset="0"/>
                </a:rPr>
                <a:t>data</a:t>
              </a:r>
              <a:r>
                <a:rPr lang="en-US" altLang="en-US">
                  <a:solidFill>
                    <a:schemeClr val="hlink"/>
                  </a:solidFill>
                  <a:latin typeface="Tahoma" pitchFamily="34" charset="0"/>
                </a:rPr>
                <a:t>)</a:t>
              </a:r>
            </a:p>
          </p:txBody>
        </p:sp>
      </p:grpSp>
      <p:sp>
        <p:nvSpPr>
          <p:cNvPr id="251931" name="Rectangle 27"/>
          <p:cNvSpPr>
            <a:spLocks noChangeArrowheads="1"/>
          </p:cNvSpPr>
          <p:nvPr/>
        </p:nvSpPr>
        <p:spPr bwMode="auto">
          <a:xfrm>
            <a:off x="838200" y="3429000"/>
            <a:ext cx="5334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spcBef>
                <a:spcPct val="50000"/>
              </a:spcBef>
              <a:buClr>
                <a:schemeClr val="folHlink"/>
              </a:buClr>
              <a:buSzPct val="60000"/>
              <a:buFont typeface="Wingdings" pitchFamily="2" charset="2"/>
              <a:buChar char="n"/>
            </a:pPr>
            <a:r>
              <a:rPr lang="en-US" altLang="en-US">
                <a:latin typeface="Tahoma" pitchFamily="34" charset="0"/>
              </a:rPr>
              <a:t>  Decision-making </a:t>
            </a:r>
            <a:r>
              <a:rPr lang="en-US" altLang="en-US" sz="2000">
                <a:latin typeface="Tahoma" pitchFamily="34" charset="0"/>
              </a:rPr>
              <a:t>(given a cost function)</a:t>
            </a:r>
          </a:p>
        </p:txBody>
      </p:sp>
      <p:grpSp>
        <p:nvGrpSpPr>
          <p:cNvPr id="251932" name="Group 28"/>
          <p:cNvGrpSpPr>
            <a:grpSpLocks/>
          </p:cNvGrpSpPr>
          <p:nvPr/>
        </p:nvGrpSpPr>
        <p:grpSpPr bwMode="auto">
          <a:xfrm>
            <a:off x="6400800" y="2057400"/>
            <a:ext cx="2057400" cy="1981200"/>
            <a:chOff x="4176" y="1296"/>
            <a:chExt cx="1296" cy="1248"/>
          </a:xfrm>
        </p:grpSpPr>
        <p:sp>
          <p:nvSpPr>
            <p:cNvPr id="251933" name="Oval 29"/>
            <p:cNvSpPr>
              <a:spLocks noChangeArrowheads="1"/>
            </p:cNvSpPr>
            <p:nvPr/>
          </p:nvSpPr>
          <p:spPr bwMode="auto">
            <a:xfrm>
              <a:off x="4368" y="1296"/>
              <a:ext cx="672" cy="25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altLang="en-US" sz="2000"/>
            </a:p>
          </p:txBody>
        </p:sp>
        <p:sp>
          <p:nvSpPr>
            <p:cNvPr id="251934" name="Oval 30"/>
            <p:cNvSpPr>
              <a:spLocks noChangeArrowheads="1"/>
            </p:cNvSpPr>
            <p:nvPr/>
          </p:nvSpPr>
          <p:spPr bwMode="auto">
            <a:xfrm>
              <a:off x="4766" y="2274"/>
              <a:ext cx="706" cy="27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altLang="en-US" sz="2000"/>
            </a:p>
          </p:txBody>
        </p:sp>
        <p:cxnSp>
          <p:nvCxnSpPr>
            <p:cNvPr id="251935" name="AutoShape 31"/>
            <p:cNvCxnSpPr>
              <a:cxnSpLocks noChangeShapeType="1"/>
            </p:cNvCxnSpPr>
            <p:nvPr/>
          </p:nvCxnSpPr>
          <p:spPr bwMode="auto">
            <a:xfrm>
              <a:off x="4878" y="1534"/>
              <a:ext cx="332" cy="206"/>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1936" name="AutoShape 32"/>
            <p:cNvCxnSpPr>
              <a:cxnSpLocks noChangeShapeType="1"/>
            </p:cNvCxnSpPr>
            <p:nvPr/>
          </p:nvCxnSpPr>
          <p:spPr bwMode="auto">
            <a:xfrm flipH="1">
              <a:off x="4505" y="1550"/>
              <a:ext cx="283" cy="746"/>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1937" name="AutoShape 33"/>
            <p:cNvCxnSpPr>
              <a:cxnSpLocks noChangeShapeType="1"/>
              <a:stCxn id="251933" idx="3"/>
              <a:endCxn id="251941" idx="0"/>
            </p:cNvCxnSpPr>
            <p:nvPr/>
          </p:nvCxnSpPr>
          <p:spPr bwMode="auto">
            <a:xfrm flipH="1">
              <a:off x="4376" y="1513"/>
              <a:ext cx="90" cy="244"/>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1938" name="AutoShape 34"/>
            <p:cNvCxnSpPr>
              <a:cxnSpLocks noChangeShapeType="1"/>
              <a:stCxn id="251941" idx="5"/>
              <a:endCxn id="251934" idx="1"/>
            </p:cNvCxnSpPr>
            <p:nvPr/>
          </p:nvCxnSpPr>
          <p:spPr bwMode="auto">
            <a:xfrm>
              <a:off x="4517" y="1978"/>
              <a:ext cx="352" cy="336"/>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1939" name="Oval 35"/>
            <p:cNvSpPr>
              <a:spLocks noChangeArrowheads="1"/>
            </p:cNvSpPr>
            <p:nvPr/>
          </p:nvSpPr>
          <p:spPr bwMode="auto">
            <a:xfrm>
              <a:off x="4224" y="2277"/>
              <a:ext cx="352" cy="171"/>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altLang="en-US" sz="2000"/>
            </a:p>
          </p:txBody>
        </p:sp>
        <p:cxnSp>
          <p:nvCxnSpPr>
            <p:cNvPr id="251940" name="AutoShape 36"/>
            <p:cNvCxnSpPr>
              <a:cxnSpLocks noChangeShapeType="1"/>
              <a:stCxn id="251941" idx="4"/>
              <a:endCxn id="251939" idx="0"/>
            </p:cNvCxnSpPr>
            <p:nvPr/>
          </p:nvCxnSpPr>
          <p:spPr bwMode="auto">
            <a:xfrm>
              <a:off x="4376" y="2016"/>
              <a:ext cx="24" cy="261"/>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1941" name="Oval 37"/>
            <p:cNvSpPr>
              <a:spLocks noChangeArrowheads="1"/>
            </p:cNvSpPr>
            <p:nvPr/>
          </p:nvSpPr>
          <p:spPr bwMode="auto">
            <a:xfrm>
              <a:off x="4176" y="1757"/>
              <a:ext cx="400" cy="259"/>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altLang="en-US" sz="1800"/>
            </a:p>
          </p:txBody>
        </p:sp>
        <p:sp>
          <p:nvSpPr>
            <p:cNvPr id="251942" name="Oval 38"/>
            <p:cNvSpPr>
              <a:spLocks noChangeArrowheads="1"/>
            </p:cNvSpPr>
            <p:nvPr/>
          </p:nvSpPr>
          <p:spPr bwMode="auto">
            <a:xfrm>
              <a:off x="4992" y="1728"/>
              <a:ext cx="400" cy="259"/>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altLang="en-US" sz="1800"/>
            </a:p>
          </p:txBody>
        </p:sp>
        <p:cxnSp>
          <p:nvCxnSpPr>
            <p:cNvPr id="251943" name="AutoShape 39"/>
            <p:cNvCxnSpPr>
              <a:cxnSpLocks noChangeShapeType="1"/>
              <a:endCxn id="251934" idx="0"/>
            </p:cNvCxnSpPr>
            <p:nvPr/>
          </p:nvCxnSpPr>
          <p:spPr bwMode="auto">
            <a:xfrm flipH="1">
              <a:off x="5119" y="1987"/>
              <a:ext cx="82" cy="287"/>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51944" name="Group 40"/>
          <p:cNvGrpSpPr>
            <a:grpSpLocks/>
          </p:cNvGrpSpPr>
          <p:nvPr/>
        </p:nvGrpSpPr>
        <p:grpSpPr bwMode="auto">
          <a:xfrm>
            <a:off x="6400800" y="2743200"/>
            <a:ext cx="1930400" cy="457200"/>
            <a:chOff x="4032" y="1728"/>
            <a:chExt cx="1216" cy="288"/>
          </a:xfrm>
        </p:grpSpPr>
        <p:sp>
          <p:nvSpPr>
            <p:cNvPr id="251945" name="Oval 41"/>
            <p:cNvSpPr>
              <a:spLocks noChangeArrowheads="1"/>
            </p:cNvSpPr>
            <p:nvPr/>
          </p:nvSpPr>
          <p:spPr bwMode="auto">
            <a:xfrm>
              <a:off x="4032" y="1728"/>
              <a:ext cx="400" cy="288"/>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altLang="en-US" sz="1800"/>
            </a:p>
          </p:txBody>
        </p:sp>
        <p:graphicFrame>
          <p:nvGraphicFramePr>
            <p:cNvPr id="251946" name="Object 42"/>
            <p:cNvGraphicFramePr>
              <a:graphicFrameLocks noChangeAspect="1"/>
            </p:cNvGraphicFramePr>
            <p:nvPr/>
          </p:nvGraphicFramePr>
          <p:xfrm>
            <a:off x="4128" y="1749"/>
            <a:ext cx="226" cy="267"/>
          </p:xfrm>
          <a:graphic>
            <a:graphicData uri="http://schemas.openxmlformats.org/presentationml/2006/ole">
              <mc:AlternateContent xmlns:mc="http://schemas.openxmlformats.org/markup-compatibility/2006">
                <mc:Choice xmlns:v="urn:schemas-microsoft-com:vml" Requires="v">
                  <p:oleObj spid="_x0000_s91156" name="Equation" r:id="rId9" imgW="203040" imgH="215640" progId="Equation.3">
                    <p:embed/>
                  </p:oleObj>
                </mc:Choice>
                <mc:Fallback>
                  <p:oleObj name="Equation" r:id="rId9" imgW="203040" imgH="215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28" y="1749"/>
                          <a:ext cx="226" cy="2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1947" name="Oval 43"/>
            <p:cNvSpPr>
              <a:spLocks noChangeArrowheads="1"/>
            </p:cNvSpPr>
            <p:nvPr/>
          </p:nvSpPr>
          <p:spPr bwMode="auto">
            <a:xfrm>
              <a:off x="4848" y="1728"/>
              <a:ext cx="400" cy="259"/>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altLang="en-US" sz="1800"/>
            </a:p>
          </p:txBody>
        </p:sp>
        <p:graphicFrame>
          <p:nvGraphicFramePr>
            <p:cNvPr id="251948" name="Object 44"/>
            <p:cNvGraphicFramePr>
              <a:graphicFrameLocks noChangeAspect="1"/>
            </p:cNvGraphicFramePr>
            <p:nvPr/>
          </p:nvGraphicFramePr>
          <p:xfrm>
            <a:off x="4937" y="1747"/>
            <a:ext cx="240" cy="240"/>
          </p:xfrm>
          <a:graphic>
            <a:graphicData uri="http://schemas.openxmlformats.org/presentationml/2006/ole">
              <mc:AlternateContent xmlns:mc="http://schemas.openxmlformats.org/markup-compatibility/2006">
                <mc:Choice xmlns:v="urn:schemas-microsoft-com:vml" Requires="v">
                  <p:oleObj spid="_x0000_s91157" name="Equation" r:id="rId11" imgW="215640" imgH="215640" progId="Equation.3">
                    <p:embed/>
                  </p:oleObj>
                </mc:Choice>
                <mc:Fallback>
                  <p:oleObj name="Equation" r:id="rId11" imgW="215640" imgH="2156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37" y="1747"/>
                          <a:ext cx="24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51949" name="Group 45"/>
          <p:cNvGrpSpPr>
            <a:grpSpLocks/>
          </p:cNvGrpSpPr>
          <p:nvPr/>
        </p:nvGrpSpPr>
        <p:grpSpPr bwMode="auto">
          <a:xfrm>
            <a:off x="6705600" y="2057400"/>
            <a:ext cx="1828800" cy="1981200"/>
            <a:chOff x="4224" y="1296"/>
            <a:chExt cx="1152" cy="1248"/>
          </a:xfrm>
        </p:grpSpPr>
        <p:grpSp>
          <p:nvGrpSpPr>
            <p:cNvPr id="251950" name="Group 46"/>
            <p:cNvGrpSpPr>
              <a:grpSpLocks/>
            </p:cNvGrpSpPr>
            <p:nvPr/>
          </p:nvGrpSpPr>
          <p:grpSpPr bwMode="auto">
            <a:xfrm>
              <a:off x="4224" y="1296"/>
              <a:ext cx="672" cy="254"/>
              <a:chOff x="4800" y="480"/>
              <a:chExt cx="672" cy="254"/>
            </a:xfrm>
          </p:grpSpPr>
          <p:sp>
            <p:nvSpPr>
              <p:cNvPr id="251951" name="Oval 47"/>
              <p:cNvSpPr>
                <a:spLocks noChangeArrowheads="1"/>
              </p:cNvSpPr>
              <p:nvPr/>
            </p:nvSpPr>
            <p:spPr bwMode="auto">
              <a:xfrm>
                <a:off x="4800" y="480"/>
                <a:ext cx="672" cy="254"/>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altLang="en-US" sz="2000"/>
              </a:p>
            </p:txBody>
          </p:sp>
          <p:sp>
            <p:nvSpPr>
              <p:cNvPr id="251952" name="Text Box 48"/>
              <p:cNvSpPr txBox="1">
                <a:spLocks noChangeArrowheads="1"/>
              </p:cNvSpPr>
              <p:nvPr/>
            </p:nvSpPr>
            <p:spPr bwMode="auto">
              <a:xfrm>
                <a:off x="4848" y="480"/>
                <a:ext cx="47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latin typeface="Tahoma" pitchFamily="34" charset="0"/>
                  </a:rPr>
                  <a:t>cause</a:t>
                </a:r>
              </a:p>
            </p:txBody>
          </p:sp>
        </p:grpSp>
        <p:grpSp>
          <p:nvGrpSpPr>
            <p:cNvPr id="251953" name="Group 49"/>
            <p:cNvGrpSpPr>
              <a:grpSpLocks/>
            </p:cNvGrpSpPr>
            <p:nvPr/>
          </p:nvGrpSpPr>
          <p:grpSpPr bwMode="auto">
            <a:xfrm>
              <a:off x="4608" y="2256"/>
              <a:ext cx="768" cy="288"/>
              <a:chOff x="4752" y="3024"/>
              <a:chExt cx="768" cy="288"/>
            </a:xfrm>
          </p:grpSpPr>
          <p:sp>
            <p:nvSpPr>
              <p:cNvPr id="251954" name="Oval 50"/>
              <p:cNvSpPr>
                <a:spLocks noChangeArrowheads="1"/>
              </p:cNvSpPr>
              <p:nvPr/>
            </p:nvSpPr>
            <p:spPr bwMode="auto">
              <a:xfrm>
                <a:off x="4752" y="3024"/>
                <a:ext cx="753" cy="288"/>
              </a:xfrm>
              <a:prstGeom prst="ellipse">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altLang="en-US" sz="2000"/>
              </a:p>
            </p:txBody>
          </p:sp>
          <p:sp>
            <p:nvSpPr>
              <p:cNvPr id="251955" name="Text Box 51"/>
              <p:cNvSpPr txBox="1">
                <a:spLocks noChangeArrowheads="1"/>
              </p:cNvSpPr>
              <p:nvPr/>
            </p:nvSpPr>
            <p:spPr bwMode="auto">
              <a:xfrm>
                <a:off x="4752" y="3024"/>
                <a:ext cx="76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800">
                    <a:latin typeface="Tahoma" pitchFamily="34" charset="0"/>
                  </a:rPr>
                  <a:t>symptom</a:t>
                </a:r>
              </a:p>
            </p:txBody>
          </p:sp>
        </p:grpSp>
      </p:grpSp>
      <p:grpSp>
        <p:nvGrpSpPr>
          <p:cNvPr id="251956" name="Group 52"/>
          <p:cNvGrpSpPr>
            <a:grpSpLocks/>
          </p:cNvGrpSpPr>
          <p:nvPr/>
        </p:nvGrpSpPr>
        <p:grpSpPr bwMode="auto">
          <a:xfrm>
            <a:off x="6705600" y="2057400"/>
            <a:ext cx="1828800" cy="1981200"/>
            <a:chOff x="4224" y="1296"/>
            <a:chExt cx="1152" cy="1248"/>
          </a:xfrm>
        </p:grpSpPr>
        <p:grpSp>
          <p:nvGrpSpPr>
            <p:cNvPr id="251957" name="Group 53"/>
            <p:cNvGrpSpPr>
              <a:grpSpLocks/>
            </p:cNvGrpSpPr>
            <p:nvPr/>
          </p:nvGrpSpPr>
          <p:grpSpPr bwMode="auto">
            <a:xfrm>
              <a:off x="4608" y="2256"/>
              <a:ext cx="768" cy="288"/>
              <a:chOff x="4608" y="2544"/>
              <a:chExt cx="768" cy="288"/>
            </a:xfrm>
          </p:grpSpPr>
          <p:sp>
            <p:nvSpPr>
              <p:cNvPr id="251958" name="Oval 54"/>
              <p:cNvSpPr>
                <a:spLocks noChangeArrowheads="1"/>
              </p:cNvSpPr>
              <p:nvPr/>
            </p:nvSpPr>
            <p:spPr bwMode="auto">
              <a:xfrm>
                <a:off x="4608" y="2544"/>
                <a:ext cx="753" cy="288"/>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altLang="en-US" sz="2000"/>
              </a:p>
            </p:txBody>
          </p:sp>
          <p:sp>
            <p:nvSpPr>
              <p:cNvPr id="251959" name="Text Box 55"/>
              <p:cNvSpPr txBox="1">
                <a:spLocks noChangeArrowheads="1"/>
              </p:cNvSpPr>
              <p:nvPr/>
            </p:nvSpPr>
            <p:spPr bwMode="auto">
              <a:xfrm>
                <a:off x="4608" y="2544"/>
                <a:ext cx="76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800">
                    <a:latin typeface="Tahoma" pitchFamily="34" charset="0"/>
                  </a:rPr>
                  <a:t>symptom</a:t>
                </a:r>
              </a:p>
            </p:txBody>
          </p:sp>
        </p:grpSp>
        <p:grpSp>
          <p:nvGrpSpPr>
            <p:cNvPr id="251960" name="Group 56"/>
            <p:cNvGrpSpPr>
              <a:grpSpLocks/>
            </p:cNvGrpSpPr>
            <p:nvPr/>
          </p:nvGrpSpPr>
          <p:grpSpPr bwMode="auto">
            <a:xfrm>
              <a:off x="4224" y="1296"/>
              <a:ext cx="672" cy="254"/>
              <a:chOff x="4848" y="480"/>
              <a:chExt cx="672" cy="254"/>
            </a:xfrm>
          </p:grpSpPr>
          <p:sp>
            <p:nvSpPr>
              <p:cNvPr id="251961" name="Oval 57"/>
              <p:cNvSpPr>
                <a:spLocks noChangeArrowheads="1"/>
              </p:cNvSpPr>
              <p:nvPr/>
            </p:nvSpPr>
            <p:spPr bwMode="auto">
              <a:xfrm>
                <a:off x="4848" y="480"/>
                <a:ext cx="672" cy="254"/>
              </a:xfrm>
              <a:prstGeom prst="ellipse">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altLang="en-US" sz="2000"/>
              </a:p>
            </p:txBody>
          </p:sp>
          <p:sp>
            <p:nvSpPr>
              <p:cNvPr id="251962" name="Text Box 58"/>
              <p:cNvSpPr txBox="1">
                <a:spLocks noChangeArrowheads="1"/>
              </p:cNvSpPr>
              <p:nvPr/>
            </p:nvSpPr>
            <p:spPr bwMode="auto">
              <a:xfrm>
                <a:off x="4896" y="480"/>
                <a:ext cx="47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latin typeface="Tahoma" pitchFamily="34" charset="0"/>
                  </a:rPr>
                  <a:t>cause</a:t>
                </a:r>
              </a:p>
            </p:txBody>
          </p:sp>
        </p:grpSp>
      </p:grpSp>
    </p:spTree>
    <p:extLst>
      <p:ext uri="{BB962C8B-B14F-4D97-AF65-F5344CB8AC3E}">
        <p14:creationId xmlns:p14="http://schemas.microsoft.com/office/powerpoint/2010/main" val="38395236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Slide Number Placeholder 3"/>
          <p:cNvSpPr>
            <a:spLocks noGrp="1"/>
          </p:cNvSpPr>
          <p:nvPr>
            <p:ph type="sldNum" sz="quarter" idx="12"/>
          </p:nvPr>
        </p:nvSpPr>
        <p:spPr/>
        <p:txBody>
          <a:bodyPr/>
          <a:lstStyle/>
          <a:p>
            <a:fld id="{DF162A96-2105-485F-883C-6EC363C408C4}" type="slidenum">
              <a:rPr lang="en-US" altLang="en-US"/>
              <a:pPr/>
              <a:t>61</a:t>
            </a:fld>
            <a:endParaRPr lang="en-US" altLang="en-US"/>
          </a:p>
        </p:txBody>
      </p:sp>
      <p:sp>
        <p:nvSpPr>
          <p:cNvPr id="252930" name="Rectangle 2"/>
          <p:cNvSpPr>
            <a:spLocks noChangeArrowheads="1"/>
          </p:cNvSpPr>
          <p:nvPr/>
        </p:nvSpPr>
        <p:spPr bwMode="auto">
          <a:xfrm>
            <a:off x="569913" y="2349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ctr">
              <a:defRPr sz="3600" b="1" i="1">
                <a:solidFill>
                  <a:schemeClr val="tx2"/>
                </a:solidFill>
                <a:latin typeface="Arial" charset="0"/>
              </a:defRPr>
            </a:lvl1pPr>
            <a:lvl2pPr algn="ctr">
              <a:defRPr sz="3600" b="1" i="1">
                <a:solidFill>
                  <a:schemeClr val="tx2"/>
                </a:solidFill>
                <a:latin typeface="Arial" charset="0"/>
              </a:defRPr>
            </a:lvl2pPr>
            <a:lvl3pPr algn="ctr">
              <a:defRPr sz="3600" b="1" i="1">
                <a:solidFill>
                  <a:schemeClr val="tx2"/>
                </a:solidFill>
                <a:latin typeface="Arial" charset="0"/>
              </a:defRPr>
            </a:lvl3pPr>
            <a:lvl4pPr algn="ctr">
              <a:defRPr sz="3600" b="1" i="1">
                <a:solidFill>
                  <a:schemeClr val="tx2"/>
                </a:solidFill>
                <a:latin typeface="Arial" charset="0"/>
              </a:defRPr>
            </a:lvl4pPr>
            <a:lvl5pPr algn="ctr">
              <a:defRPr sz="3600" b="1" i="1">
                <a:solidFill>
                  <a:schemeClr val="tx2"/>
                </a:solidFill>
                <a:latin typeface="Arial" charset="0"/>
              </a:defRPr>
            </a:lvl5pPr>
            <a:lvl6pPr marL="457200" algn="ctr" eaLnBrk="0" fontAlgn="base" hangingPunct="0">
              <a:spcBef>
                <a:spcPct val="0"/>
              </a:spcBef>
              <a:spcAft>
                <a:spcPct val="0"/>
              </a:spcAft>
              <a:defRPr sz="3600" b="1" i="1">
                <a:solidFill>
                  <a:schemeClr val="tx2"/>
                </a:solidFill>
                <a:latin typeface="Arial" charset="0"/>
              </a:defRPr>
            </a:lvl6pPr>
            <a:lvl7pPr marL="914400" algn="ctr" eaLnBrk="0" fontAlgn="base" hangingPunct="0">
              <a:spcBef>
                <a:spcPct val="0"/>
              </a:spcBef>
              <a:spcAft>
                <a:spcPct val="0"/>
              </a:spcAft>
              <a:defRPr sz="3600" b="1" i="1">
                <a:solidFill>
                  <a:schemeClr val="tx2"/>
                </a:solidFill>
                <a:latin typeface="Arial" charset="0"/>
              </a:defRPr>
            </a:lvl7pPr>
            <a:lvl8pPr marL="1371600" algn="ctr" eaLnBrk="0" fontAlgn="base" hangingPunct="0">
              <a:spcBef>
                <a:spcPct val="0"/>
              </a:spcBef>
              <a:spcAft>
                <a:spcPct val="0"/>
              </a:spcAft>
              <a:defRPr sz="3600" b="1" i="1">
                <a:solidFill>
                  <a:schemeClr val="tx2"/>
                </a:solidFill>
                <a:latin typeface="Arial" charset="0"/>
              </a:defRPr>
            </a:lvl8pPr>
            <a:lvl9pPr marL="1828800" algn="ctr" eaLnBrk="0" fontAlgn="base" hangingPunct="0">
              <a:spcBef>
                <a:spcPct val="0"/>
              </a:spcBef>
              <a:spcAft>
                <a:spcPct val="0"/>
              </a:spcAft>
              <a:defRPr sz="3600" b="1" i="1">
                <a:solidFill>
                  <a:schemeClr val="tx2"/>
                </a:solidFill>
                <a:latin typeface="Arial" charset="0"/>
              </a:defRPr>
            </a:lvl9pPr>
          </a:lstStyle>
          <a:p>
            <a:r>
              <a:rPr lang="en-US" altLang="en-US" sz="2800"/>
              <a:t>Why learn Bayesian networks?</a:t>
            </a:r>
          </a:p>
        </p:txBody>
      </p:sp>
      <p:grpSp>
        <p:nvGrpSpPr>
          <p:cNvPr id="252931" name="Group 3"/>
          <p:cNvGrpSpPr>
            <a:grpSpLocks/>
          </p:cNvGrpSpPr>
          <p:nvPr/>
        </p:nvGrpSpPr>
        <p:grpSpPr bwMode="auto">
          <a:xfrm>
            <a:off x="533400" y="3429000"/>
            <a:ext cx="5310188" cy="1219200"/>
            <a:chOff x="336" y="2160"/>
            <a:chExt cx="4032" cy="768"/>
          </a:xfrm>
        </p:grpSpPr>
        <p:sp>
          <p:nvSpPr>
            <p:cNvPr id="252932" name="Line 4"/>
            <p:cNvSpPr>
              <a:spLocks noChangeShapeType="1"/>
            </p:cNvSpPr>
            <p:nvPr/>
          </p:nvSpPr>
          <p:spPr bwMode="auto">
            <a:xfrm flipV="1">
              <a:off x="3312" y="2592"/>
              <a:ext cx="96"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52933" name="Line 5"/>
            <p:cNvSpPr>
              <a:spLocks noChangeShapeType="1"/>
            </p:cNvSpPr>
            <p:nvPr/>
          </p:nvSpPr>
          <p:spPr bwMode="auto">
            <a:xfrm>
              <a:off x="3648" y="2592"/>
              <a:ext cx="96"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52934" name="Rectangle 6"/>
            <p:cNvSpPr>
              <a:spLocks noChangeArrowheads="1"/>
            </p:cNvSpPr>
            <p:nvPr/>
          </p:nvSpPr>
          <p:spPr bwMode="auto">
            <a:xfrm>
              <a:off x="336" y="2160"/>
              <a:ext cx="4032" cy="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buClr>
                  <a:schemeClr val="folHlink"/>
                </a:buClr>
                <a:buSzPct val="60000"/>
                <a:buFont typeface="Wingdings" pitchFamily="2" charset="2"/>
                <a:buNone/>
              </a:pPr>
              <a:endParaRPr lang="en-US" altLang="en-US">
                <a:latin typeface="Tahoma" pitchFamily="34" charset="0"/>
              </a:endParaRPr>
            </a:p>
            <a:p>
              <a:pPr lvl="1">
                <a:lnSpc>
                  <a:spcPct val="80000"/>
                </a:lnSpc>
                <a:spcBef>
                  <a:spcPct val="80000"/>
                </a:spcBef>
                <a:buClr>
                  <a:schemeClr val="folHlink"/>
                </a:buClr>
                <a:buSzPct val="55000"/>
                <a:buFont typeface="Wingdings" pitchFamily="2" charset="2"/>
                <a:buChar char="n"/>
              </a:pPr>
              <a:r>
                <a:rPr lang="en-US" altLang="en-US">
                  <a:solidFill>
                    <a:schemeClr val="hlink"/>
                  </a:solidFill>
                  <a:latin typeface="Tahoma" pitchFamily="34" charset="0"/>
                </a:rPr>
                <a:t>Incremental</a:t>
              </a:r>
              <a:r>
                <a:rPr lang="en-US" altLang="en-US">
                  <a:latin typeface="Tahoma" pitchFamily="34" charset="0"/>
                </a:rPr>
                <a:t> learning </a:t>
              </a:r>
            </a:p>
          </p:txBody>
        </p:sp>
      </p:grpSp>
      <p:grpSp>
        <p:nvGrpSpPr>
          <p:cNvPr id="252935" name="Group 7"/>
          <p:cNvGrpSpPr>
            <a:grpSpLocks/>
          </p:cNvGrpSpPr>
          <p:nvPr/>
        </p:nvGrpSpPr>
        <p:grpSpPr bwMode="auto">
          <a:xfrm>
            <a:off x="533400" y="5638800"/>
            <a:ext cx="6369050" cy="762000"/>
            <a:chOff x="336" y="3552"/>
            <a:chExt cx="4012" cy="480"/>
          </a:xfrm>
        </p:grpSpPr>
        <p:grpSp>
          <p:nvGrpSpPr>
            <p:cNvPr id="252936" name="Group 8"/>
            <p:cNvGrpSpPr>
              <a:grpSpLocks/>
            </p:cNvGrpSpPr>
            <p:nvPr/>
          </p:nvGrpSpPr>
          <p:grpSpPr bwMode="auto">
            <a:xfrm>
              <a:off x="3456" y="3600"/>
              <a:ext cx="892" cy="144"/>
              <a:chOff x="3456" y="3504"/>
              <a:chExt cx="892" cy="144"/>
            </a:xfrm>
          </p:grpSpPr>
          <p:sp>
            <p:nvSpPr>
              <p:cNvPr id="252937" name="Oval 9"/>
              <p:cNvSpPr>
                <a:spLocks noChangeArrowheads="1"/>
              </p:cNvSpPr>
              <p:nvPr/>
            </p:nvSpPr>
            <p:spPr bwMode="auto">
              <a:xfrm>
                <a:off x="3456" y="3504"/>
                <a:ext cx="289"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t>S</a:t>
                </a:r>
              </a:p>
            </p:txBody>
          </p:sp>
          <p:sp>
            <p:nvSpPr>
              <p:cNvPr id="252938" name="Oval 10"/>
              <p:cNvSpPr>
                <a:spLocks noChangeArrowheads="1"/>
              </p:cNvSpPr>
              <p:nvPr/>
            </p:nvSpPr>
            <p:spPr bwMode="auto">
              <a:xfrm>
                <a:off x="4080" y="3504"/>
                <a:ext cx="268"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t>C</a:t>
                </a:r>
              </a:p>
            </p:txBody>
          </p:sp>
          <p:cxnSp>
            <p:nvCxnSpPr>
              <p:cNvPr id="252939" name="AutoShape 11"/>
              <p:cNvCxnSpPr>
                <a:cxnSpLocks noChangeShapeType="1"/>
                <a:stCxn id="252937" idx="6"/>
                <a:endCxn id="252938" idx="2"/>
              </p:cNvCxnSpPr>
              <p:nvPr/>
            </p:nvCxnSpPr>
            <p:spPr bwMode="auto">
              <a:xfrm>
                <a:off x="3745" y="3576"/>
                <a:ext cx="335" cy="0"/>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52940" name="Rectangle 12"/>
            <p:cNvSpPr>
              <a:spLocks noChangeArrowheads="1"/>
            </p:cNvSpPr>
            <p:nvPr/>
          </p:nvSpPr>
          <p:spPr bwMode="auto">
            <a:xfrm>
              <a:off x="336" y="3552"/>
              <a:ext cx="3456"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lvl="1">
                <a:lnSpc>
                  <a:spcPct val="80000"/>
                </a:lnSpc>
                <a:spcBef>
                  <a:spcPct val="80000"/>
                </a:spcBef>
                <a:buClr>
                  <a:schemeClr val="folHlink"/>
                </a:buClr>
                <a:buSzPct val="55000"/>
                <a:buFont typeface="Wingdings" pitchFamily="2" charset="2"/>
                <a:buChar char="n"/>
              </a:pPr>
              <a:r>
                <a:rPr lang="en-US" altLang="en-US">
                  <a:latin typeface="Tahoma" pitchFamily="34" charset="0"/>
                </a:rPr>
                <a:t>Learning </a:t>
              </a:r>
              <a:r>
                <a:rPr lang="en-US" altLang="en-US">
                  <a:solidFill>
                    <a:schemeClr val="hlink"/>
                  </a:solidFill>
                  <a:latin typeface="Tahoma" pitchFamily="34" charset="0"/>
                </a:rPr>
                <a:t>causal</a:t>
              </a:r>
              <a:r>
                <a:rPr lang="en-US" altLang="en-US">
                  <a:latin typeface="Tahoma" pitchFamily="34" charset="0"/>
                </a:rPr>
                <a:t> relationships:</a:t>
              </a:r>
            </a:p>
          </p:txBody>
        </p:sp>
      </p:grpSp>
      <p:sp>
        <p:nvSpPr>
          <p:cNvPr id="252941" name="Rectangle 13"/>
          <p:cNvSpPr>
            <a:spLocks noChangeArrowheads="1"/>
          </p:cNvSpPr>
          <p:nvPr/>
        </p:nvSpPr>
        <p:spPr bwMode="auto">
          <a:xfrm>
            <a:off x="533400" y="2362200"/>
            <a:ext cx="48768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buClr>
                <a:schemeClr val="folHlink"/>
              </a:buClr>
              <a:buSzPct val="60000"/>
              <a:buFont typeface="Wingdings" pitchFamily="2" charset="2"/>
              <a:buNone/>
            </a:pPr>
            <a:endParaRPr lang="en-US" altLang="en-US">
              <a:latin typeface="Tahoma" pitchFamily="34" charset="0"/>
            </a:endParaRPr>
          </a:p>
          <a:p>
            <a:pPr lvl="1">
              <a:spcBef>
                <a:spcPct val="80000"/>
              </a:spcBef>
              <a:buClr>
                <a:schemeClr val="folHlink"/>
              </a:buClr>
              <a:buSzPct val="55000"/>
              <a:buFont typeface="Wingdings" pitchFamily="2" charset="2"/>
              <a:buChar char="n"/>
            </a:pPr>
            <a:r>
              <a:rPr lang="en-US" altLang="en-US">
                <a:latin typeface="Tahoma" pitchFamily="34" charset="0"/>
              </a:rPr>
              <a:t>Efficient </a:t>
            </a:r>
            <a:r>
              <a:rPr lang="en-US" altLang="en-US">
                <a:solidFill>
                  <a:schemeClr val="hlink"/>
                </a:solidFill>
                <a:latin typeface="Tahoma" pitchFamily="34" charset="0"/>
              </a:rPr>
              <a:t>representation</a:t>
            </a:r>
            <a:r>
              <a:rPr lang="en-US" altLang="en-US">
                <a:latin typeface="Tahoma" pitchFamily="34" charset="0"/>
              </a:rPr>
              <a:t> and </a:t>
            </a:r>
            <a:r>
              <a:rPr lang="en-US" altLang="en-US">
                <a:solidFill>
                  <a:schemeClr val="hlink"/>
                </a:solidFill>
                <a:latin typeface="Tahoma" pitchFamily="34" charset="0"/>
              </a:rPr>
              <a:t>inference</a:t>
            </a:r>
            <a:r>
              <a:rPr lang="en-US" altLang="en-US">
                <a:latin typeface="Tahoma" pitchFamily="34" charset="0"/>
              </a:rPr>
              <a:t> </a:t>
            </a:r>
          </a:p>
        </p:txBody>
      </p:sp>
      <p:sp>
        <p:nvSpPr>
          <p:cNvPr id="252942" name="Rectangle 14"/>
          <p:cNvSpPr>
            <a:spLocks noChangeArrowheads="1"/>
          </p:cNvSpPr>
          <p:nvPr/>
        </p:nvSpPr>
        <p:spPr bwMode="auto">
          <a:xfrm>
            <a:off x="533400" y="4240213"/>
            <a:ext cx="7848600" cy="174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buClr>
                <a:schemeClr val="folHlink"/>
              </a:buClr>
              <a:buSzPct val="60000"/>
              <a:buFont typeface="Wingdings" pitchFamily="2" charset="2"/>
              <a:buNone/>
            </a:pPr>
            <a:endParaRPr lang="en-US" altLang="en-US">
              <a:latin typeface="Tahoma" pitchFamily="34" charset="0"/>
            </a:endParaRPr>
          </a:p>
          <a:p>
            <a:pPr lvl="1">
              <a:lnSpc>
                <a:spcPct val="80000"/>
              </a:lnSpc>
              <a:spcBef>
                <a:spcPct val="80000"/>
              </a:spcBef>
              <a:buClr>
                <a:schemeClr val="folHlink"/>
              </a:buClr>
              <a:buSzPct val="55000"/>
              <a:buFont typeface="Wingdings" pitchFamily="2" charset="2"/>
              <a:buChar char="n"/>
            </a:pPr>
            <a:r>
              <a:rPr lang="en-US" altLang="en-US">
                <a:latin typeface="Tahoma" pitchFamily="34" charset="0"/>
              </a:rPr>
              <a:t>Handling </a:t>
            </a:r>
            <a:r>
              <a:rPr lang="en-US" altLang="en-US">
                <a:solidFill>
                  <a:schemeClr val="hlink"/>
                </a:solidFill>
                <a:latin typeface="Tahoma" pitchFamily="34" charset="0"/>
              </a:rPr>
              <a:t>missing data:      </a:t>
            </a:r>
            <a:r>
              <a:rPr lang="en-US" altLang="en-US" b="1">
                <a:latin typeface="Tahoma" pitchFamily="34" charset="0"/>
              </a:rPr>
              <a:t>&lt;1.3  2.8 </a:t>
            </a:r>
            <a:r>
              <a:rPr lang="en-US" altLang="en-US" b="1">
                <a:solidFill>
                  <a:schemeClr val="hlink"/>
                </a:solidFill>
                <a:latin typeface="Tahoma" pitchFamily="34" charset="0"/>
              </a:rPr>
              <a:t>??  </a:t>
            </a:r>
            <a:r>
              <a:rPr lang="en-US" altLang="en-US" b="1">
                <a:latin typeface="Tahoma" pitchFamily="34" charset="0"/>
              </a:rPr>
              <a:t>0  1 &gt;</a:t>
            </a:r>
            <a:endParaRPr lang="en-US" altLang="en-US">
              <a:latin typeface="Tahoma" pitchFamily="34" charset="0"/>
            </a:endParaRPr>
          </a:p>
        </p:txBody>
      </p:sp>
      <p:grpSp>
        <p:nvGrpSpPr>
          <p:cNvPr id="252943" name="Group 15"/>
          <p:cNvGrpSpPr>
            <a:grpSpLocks/>
          </p:cNvGrpSpPr>
          <p:nvPr/>
        </p:nvGrpSpPr>
        <p:grpSpPr bwMode="auto">
          <a:xfrm>
            <a:off x="990600" y="1828800"/>
            <a:ext cx="7494588" cy="2163763"/>
            <a:chOff x="624" y="1200"/>
            <a:chExt cx="4721" cy="1363"/>
          </a:xfrm>
        </p:grpSpPr>
        <p:grpSp>
          <p:nvGrpSpPr>
            <p:cNvPr id="252944" name="Group 16"/>
            <p:cNvGrpSpPr>
              <a:grpSpLocks/>
            </p:cNvGrpSpPr>
            <p:nvPr/>
          </p:nvGrpSpPr>
          <p:grpSpPr bwMode="auto">
            <a:xfrm>
              <a:off x="3072" y="1200"/>
              <a:ext cx="2273" cy="1363"/>
              <a:chOff x="3024" y="1421"/>
              <a:chExt cx="2273" cy="1363"/>
            </a:xfrm>
          </p:grpSpPr>
          <p:pic>
            <p:nvPicPr>
              <p:cNvPr id="252945" name="Picture 17" descr="C:\Program Files\Common Files\Microsoft Shared\Clipart\cagcat50\pe01561_.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24" y="1421"/>
                <a:ext cx="1056" cy="721"/>
              </a:xfrm>
              <a:prstGeom prst="rect">
                <a:avLst/>
              </a:prstGeom>
              <a:noFill/>
              <a:extLst>
                <a:ext uri="{909E8E84-426E-40DD-AFC4-6F175D3DCCD1}">
                  <a14:hiddenFill xmlns:a14="http://schemas.microsoft.com/office/drawing/2010/main">
                    <a:solidFill>
                      <a:srgbClr val="FFFFFF"/>
                    </a:solidFill>
                  </a14:hiddenFill>
                </a:ext>
              </a:extLst>
            </p:spPr>
          </p:pic>
          <p:grpSp>
            <p:nvGrpSpPr>
              <p:cNvPr id="252946" name="Group 18"/>
              <p:cNvGrpSpPr>
                <a:grpSpLocks/>
              </p:cNvGrpSpPr>
              <p:nvPr/>
            </p:nvGrpSpPr>
            <p:grpSpPr bwMode="auto">
              <a:xfrm>
                <a:off x="4320" y="1536"/>
                <a:ext cx="977" cy="568"/>
                <a:chOff x="4368" y="2832"/>
                <a:chExt cx="881" cy="509"/>
              </a:xfrm>
            </p:grpSpPr>
            <p:sp>
              <p:nvSpPr>
                <p:cNvPr id="252947" name="AutoShape 19"/>
                <p:cNvSpPr>
                  <a:spLocks noChangeArrowheads="1"/>
                </p:cNvSpPr>
                <p:nvPr/>
              </p:nvSpPr>
              <p:spPr bwMode="auto">
                <a:xfrm>
                  <a:off x="4368" y="2842"/>
                  <a:ext cx="870" cy="499"/>
                </a:xfrm>
                <a:prstGeom prst="can">
                  <a:avLst>
                    <a:gd name="adj" fmla="val 25000"/>
                  </a:avLst>
                </a:prstGeom>
                <a:solidFill>
                  <a:srgbClr val="BFF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2948" name="Text Box 20"/>
                <p:cNvSpPr txBox="1">
                  <a:spLocks noChangeArrowheads="1"/>
                </p:cNvSpPr>
                <p:nvPr/>
              </p:nvSpPr>
              <p:spPr bwMode="auto">
                <a:xfrm>
                  <a:off x="4374" y="2832"/>
                  <a:ext cx="875" cy="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itchFamily="18" charset="0"/>
                    </a:defRPr>
                  </a:lvl1pPr>
                  <a:lvl2pPr marL="914400" indent="-457200">
                    <a:defRPr sz="2400">
                      <a:solidFill>
                        <a:schemeClr val="tx1"/>
                      </a:solidFill>
                      <a:latin typeface="Times New Roman" pitchFamily="18" charset="0"/>
                    </a:defRPr>
                  </a:lvl2pPr>
                  <a:lvl3pPr marL="1371600" indent="-457200">
                    <a:defRPr sz="2400">
                      <a:solidFill>
                        <a:schemeClr val="tx1"/>
                      </a:solidFill>
                      <a:latin typeface="Times New Roman" pitchFamily="18" charset="0"/>
                    </a:defRPr>
                  </a:lvl3pPr>
                  <a:lvl4pPr marL="1828800" indent="-457200">
                    <a:defRPr sz="2400">
                      <a:solidFill>
                        <a:schemeClr val="tx1"/>
                      </a:solidFill>
                      <a:latin typeface="Times New Roman" pitchFamily="18" charset="0"/>
                    </a:defRPr>
                  </a:lvl4pPr>
                  <a:lvl5pPr marL="2286000" indent="-457200">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a:lnSpc>
                      <a:spcPct val="85000"/>
                    </a:lnSpc>
                  </a:pPr>
                  <a:r>
                    <a:rPr lang="en-US" altLang="en-US" sz="1200">
                      <a:solidFill>
                        <a:schemeClr val="hlink"/>
                      </a:solidFill>
                      <a:latin typeface="Tahoma" pitchFamily="34" charset="0"/>
                    </a:rPr>
                    <a:t>     </a:t>
                  </a:r>
                </a:p>
                <a:p>
                  <a:pPr>
                    <a:lnSpc>
                      <a:spcPct val="85000"/>
                    </a:lnSpc>
                  </a:pPr>
                  <a:r>
                    <a:rPr lang="en-US" altLang="en-US" sz="1200">
                      <a:solidFill>
                        <a:schemeClr val="hlink"/>
                      </a:solidFill>
                      <a:latin typeface="Tahoma" pitchFamily="34" charset="0"/>
                    </a:rPr>
                    <a:t> </a:t>
                  </a:r>
                  <a:r>
                    <a:rPr lang="en-US" altLang="en-US" sz="1000" b="1">
                      <a:solidFill>
                        <a:schemeClr val="hlink"/>
                      </a:solidFill>
                      <a:latin typeface="Tahoma" pitchFamily="34" charset="0"/>
                    </a:rPr>
                    <a:t>&lt;9.7  0.6  8  14 18&gt;</a:t>
                  </a:r>
                </a:p>
                <a:p>
                  <a:pPr>
                    <a:lnSpc>
                      <a:spcPct val="85000"/>
                    </a:lnSpc>
                  </a:pPr>
                  <a:r>
                    <a:rPr lang="en-US" altLang="en-US" sz="1000" b="1">
                      <a:solidFill>
                        <a:schemeClr val="hlink"/>
                      </a:solidFill>
                      <a:latin typeface="Tahoma" pitchFamily="34" charset="0"/>
                    </a:rPr>
                    <a:t> &lt;0.2  1.3  5  ??  ??&gt;  </a:t>
                  </a:r>
                </a:p>
                <a:p>
                  <a:pPr>
                    <a:lnSpc>
                      <a:spcPct val="85000"/>
                    </a:lnSpc>
                  </a:pPr>
                  <a:r>
                    <a:rPr lang="en-US" altLang="en-US" sz="1000" b="1">
                      <a:solidFill>
                        <a:schemeClr val="hlink"/>
                      </a:solidFill>
                      <a:latin typeface="Tahoma" pitchFamily="34" charset="0"/>
                    </a:rPr>
                    <a:t> &lt;1.3  2.8  ??  0  1 &gt;</a:t>
                  </a:r>
                </a:p>
                <a:p>
                  <a:pPr>
                    <a:lnSpc>
                      <a:spcPct val="85000"/>
                    </a:lnSpc>
                  </a:pPr>
                  <a:r>
                    <a:rPr lang="en-US" altLang="en-US" sz="1000" b="1">
                      <a:solidFill>
                        <a:schemeClr val="hlink"/>
                      </a:solidFill>
                      <a:latin typeface="Tahoma" pitchFamily="34" charset="0"/>
                    </a:rPr>
                    <a:t> &lt;??   5.6  0   10 ??&gt;</a:t>
                  </a:r>
                </a:p>
                <a:p>
                  <a:pPr>
                    <a:lnSpc>
                      <a:spcPct val="50000"/>
                    </a:lnSpc>
                  </a:pPr>
                  <a:r>
                    <a:rPr lang="en-US" altLang="en-US" sz="1000" b="1">
                      <a:solidFill>
                        <a:schemeClr val="hlink"/>
                      </a:solidFill>
                      <a:latin typeface="Tahoma" pitchFamily="34" charset="0"/>
                    </a:rPr>
                    <a:t>       ……………….</a:t>
                  </a:r>
                </a:p>
              </p:txBody>
            </p:sp>
          </p:grpSp>
          <p:grpSp>
            <p:nvGrpSpPr>
              <p:cNvPr id="252949" name="Group 21"/>
              <p:cNvGrpSpPr>
                <a:grpSpLocks/>
              </p:cNvGrpSpPr>
              <p:nvPr/>
            </p:nvGrpSpPr>
            <p:grpSpPr bwMode="auto">
              <a:xfrm>
                <a:off x="3840" y="2162"/>
                <a:ext cx="960" cy="622"/>
                <a:chOff x="3936" y="1922"/>
                <a:chExt cx="960" cy="622"/>
              </a:xfrm>
            </p:grpSpPr>
            <p:sp>
              <p:nvSpPr>
                <p:cNvPr id="252950" name="AutoShape 22"/>
                <p:cNvSpPr>
                  <a:spLocks noChangeArrowheads="1"/>
                </p:cNvSpPr>
                <p:nvPr/>
              </p:nvSpPr>
              <p:spPr bwMode="auto">
                <a:xfrm rot="20322889" flipH="1">
                  <a:off x="4702" y="1922"/>
                  <a:ext cx="194" cy="48"/>
                </a:xfrm>
                <a:prstGeom prst="rightArrow">
                  <a:avLst>
                    <a:gd name="adj1" fmla="val 50000"/>
                    <a:gd name="adj2" fmla="val 101042"/>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252951" name="Group 23"/>
                <p:cNvGrpSpPr>
                  <a:grpSpLocks/>
                </p:cNvGrpSpPr>
                <p:nvPr/>
              </p:nvGrpSpPr>
              <p:grpSpPr bwMode="auto">
                <a:xfrm>
                  <a:off x="4176" y="1968"/>
                  <a:ext cx="599" cy="576"/>
                  <a:chOff x="3936" y="1920"/>
                  <a:chExt cx="791" cy="729"/>
                </a:xfrm>
              </p:grpSpPr>
              <p:sp>
                <p:nvSpPr>
                  <p:cNvPr id="252952" name="Oval 24"/>
                  <p:cNvSpPr>
                    <a:spLocks noChangeArrowheads="1"/>
                  </p:cNvSpPr>
                  <p:nvPr/>
                </p:nvSpPr>
                <p:spPr bwMode="auto">
                  <a:xfrm>
                    <a:off x="3936" y="2172"/>
                    <a:ext cx="232" cy="117"/>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altLang="en-US" sz="1800"/>
                  </a:p>
                </p:txBody>
              </p:sp>
              <p:sp>
                <p:nvSpPr>
                  <p:cNvPr id="252953" name="Oval 25"/>
                  <p:cNvSpPr>
                    <a:spLocks noChangeArrowheads="1"/>
                  </p:cNvSpPr>
                  <p:nvPr/>
                </p:nvSpPr>
                <p:spPr bwMode="auto">
                  <a:xfrm>
                    <a:off x="4203" y="1920"/>
                    <a:ext cx="209" cy="109"/>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altLang="en-US" sz="2000"/>
                  </a:p>
                </p:txBody>
              </p:sp>
              <p:sp>
                <p:nvSpPr>
                  <p:cNvPr id="252954" name="Oval 26"/>
                  <p:cNvSpPr>
                    <a:spLocks noChangeArrowheads="1"/>
                  </p:cNvSpPr>
                  <p:nvPr/>
                </p:nvSpPr>
                <p:spPr bwMode="auto">
                  <a:xfrm>
                    <a:off x="4472" y="2156"/>
                    <a:ext cx="255" cy="11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altLang="en-US" sz="2000"/>
                  </a:p>
                </p:txBody>
              </p:sp>
              <p:sp>
                <p:nvSpPr>
                  <p:cNvPr id="252955" name="Oval 27"/>
                  <p:cNvSpPr>
                    <a:spLocks noChangeArrowheads="1"/>
                  </p:cNvSpPr>
                  <p:nvPr/>
                </p:nvSpPr>
                <p:spPr bwMode="auto">
                  <a:xfrm>
                    <a:off x="4293" y="2529"/>
                    <a:ext cx="254" cy="11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altLang="en-US" sz="2000"/>
                  </a:p>
                </p:txBody>
              </p:sp>
              <p:cxnSp>
                <p:nvCxnSpPr>
                  <p:cNvPr id="252956" name="AutoShape 28"/>
                  <p:cNvCxnSpPr>
                    <a:cxnSpLocks noChangeShapeType="1"/>
                  </p:cNvCxnSpPr>
                  <p:nvPr/>
                </p:nvCxnSpPr>
                <p:spPr bwMode="auto">
                  <a:xfrm>
                    <a:off x="4367" y="2018"/>
                    <a:ext cx="219" cy="142"/>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2957" name="AutoShape 29"/>
                  <p:cNvCxnSpPr>
                    <a:cxnSpLocks noChangeShapeType="1"/>
                  </p:cNvCxnSpPr>
                  <p:nvPr/>
                </p:nvCxnSpPr>
                <p:spPr bwMode="auto">
                  <a:xfrm flipH="1">
                    <a:off x="4121" y="2029"/>
                    <a:ext cx="187" cy="515"/>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2958" name="AutoShape 30"/>
                  <p:cNvCxnSpPr>
                    <a:cxnSpLocks noChangeShapeType="1"/>
                  </p:cNvCxnSpPr>
                  <p:nvPr/>
                </p:nvCxnSpPr>
                <p:spPr bwMode="auto">
                  <a:xfrm flipH="1">
                    <a:off x="4420" y="2266"/>
                    <a:ext cx="180" cy="263"/>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2959" name="AutoShape 31"/>
                  <p:cNvCxnSpPr>
                    <a:cxnSpLocks noChangeShapeType="1"/>
                    <a:stCxn id="252953" idx="3"/>
                    <a:endCxn id="252952" idx="0"/>
                  </p:cNvCxnSpPr>
                  <p:nvPr/>
                </p:nvCxnSpPr>
                <p:spPr bwMode="auto">
                  <a:xfrm flipH="1">
                    <a:off x="4052" y="2014"/>
                    <a:ext cx="181" cy="158"/>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2960" name="AutoShape 32"/>
                  <p:cNvCxnSpPr>
                    <a:cxnSpLocks noChangeShapeType="1"/>
                    <a:stCxn id="252952" idx="5"/>
                    <a:endCxn id="252955" idx="1"/>
                  </p:cNvCxnSpPr>
                  <p:nvPr/>
                </p:nvCxnSpPr>
                <p:spPr bwMode="auto">
                  <a:xfrm>
                    <a:off x="4134" y="2272"/>
                    <a:ext cx="196" cy="273"/>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2961" name="Oval 33"/>
                  <p:cNvSpPr>
                    <a:spLocks noChangeArrowheads="1"/>
                  </p:cNvSpPr>
                  <p:nvPr/>
                </p:nvSpPr>
                <p:spPr bwMode="auto">
                  <a:xfrm>
                    <a:off x="3936" y="2531"/>
                    <a:ext cx="232" cy="118"/>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altLang="en-US" sz="2000"/>
                  </a:p>
                </p:txBody>
              </p:sp>
              <p:cxnSp>
                <p:nvCxnSpPr>
                  <p:cNvPr id="252962" name="AutoShape 34"/>
                  <p:cNvCxnSpPr>
                    <a:cxnSpLocks noChangeShapeType="1"/>
                    <a:stCxn id="252952" idx="4"/>
                    <a:endCxn id="252961" idx="0"/>
                  </p:cNvCxnSpPr>
                  <p:nvPr/>
                </p:nvCxnSpPr>
                <p:spPr bwMode="auto">
                  <a:xfrm>
                    <a:off x="4052" y="2289"/>
                    <a:ext cx="0" cy="242"/>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52963" name="AutoShape 35"/>
                <p:cNvSpPr>
                  <a:spLocks noChangeArrowheads="1"/>
                </p:cNvSpPr>
                <p:nvPr/>
              </p:nvSpPr>
              <p:spPr bwMode="auto">
                <a:xfrm rot="12167300" flipH="1">
                  <a:off x="3936" y="1968"/>
                  <a:ext cx="208" cy="48"/>
                </a:xfrm>
                <a:prstGeom prst="rightArrow">
                  <a:avLst>
                    <a:gd name="adj1" fmla="val 50000"/>
                    <a:gd name="adj2" fmla="val 108333"/>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sp>
          <p:nvSpPr>
            <p:cNvPr id="252964" name="Rectangle 36"/>
            <p:cNvSpPr>
              <a:spLocks noChangeArrowheads="1"/>
            </p:cNvSpPr>
            <p:nvPr/>
          </p:nvSpPr>
          <p:spPr bwMode="auto">
            <a:xfrm>
              <a:off x="624" y="1296"/>
              <a:ext cx="2640" cy="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20000"/>
                </a:spcBef>
                <a:buClr>
                  <a:schemeClr val="folHlink"/>
                </a:buClr>
                <a:buSzPct val="60000"/>
                <a:buFont typeface="Wingdings" pitchFamily="2" charset="2"/>
                <a:buChar char="n"/>
              </a:pPr>
              <a:r>
                <a:rPr lang="en-US" altLang="en-US">
                  <a:solidFill>
                    <a:schemeClr val="hlink"/>
                  </a:solidFill>
                  <a:latin typeface="Tahoma" pitchFamily="34" charset="0"/>
                </a:rPr>
                <a:t>Combining</a:t>
              </a:r>
              <a:r>
                <a:rPr lang="en-US" altLang="en-US">
                  <a:latin typeface="Tahoma" pitchFamily="34" charset="0"/>
                </a:rPr>
                <a:t> domain expert knowledge with data</a:t>
              </a:r>
            </a:p>
            <a:p>
              <a:pPr>
                <a:spcBef>
                  <a:spcPct val="20000"/>
                </a:spcBef>
                <a:buClr>
                  <a:schemeClr val="folHlink"/>
                </a:buClr>
                <a:buSzPct val="60000"/>
                <a:buFont typeface="Wingdings" pitchFamily="2" charset="2"/>
                <a:buChar char="n"/>
              </a:pPr>
              <a:endParaRPr lang="en-US" altLang="en-US" sz="3200">
                <a:latin typeface="Tahoma" pitchFamily="34" charset="0"/>
              </a:endParaRPr>
            </a:p>
          </p:txBody>
        </p:sp>
      </p:grpSp>
    </p:spTree>
    <p:extLst>
      <p:ext uri="{BB962C8B-B14F-4D97-AF65-F5344CB8AC3E}">
        <p14:creationId xmlns:p14="http://schemas.microsoft.com/office/powerpoint/2010/main" val="23523793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a:xfrm>
            <a:off x="457200" y="304800"/>
            <a:ext cx="8229600" cy="990600"/>
          </a:xfrm>
        </p:spPr>
        <p:txBody>
          <a:bodyPr/>
          <a:lstStyle/>
          <a:p>
            <a:pPr eaLnBrk="1" hangingPunct="1"/>
            <a:r>
              <a:rPr lang="en-US" altLang="en-US" sz="3600">
                <a:latin typeface="Times New Roman" pitchFamily="18" charset="0"/>
                <a:cs typeface="Times New Roman" pitchFamily="18" charset="0"/>
              </a:rPr>
              <a:t>Probabilistic reasoning- Bayesian network </a:t>
            </a:r>
          </a:p>
        </p:txBody>
      </p:sp>
      <p:sp>
        <p:nvSpPr>
          <p:cNvPr id="3" name="Content Placeholder 2"/>
          <p:cNvSpPr>
            <a:spLocks noGrp="1"/>
          </p:cNvSpPr>
          <p:nvPr>
            <p:ph idx="1"/>
          </p:nvPr>
        </p:nvSpPr>
        <p:spPr>
          <a:xfrm>
            <a:off x="457200" y="1524000"/>
            <a:ext cx="8229600" cy="4495800"/>
          </a:xfrm>
        </p:spPr>
        <p:txBody>
          <a:bodyPr/>
          <a:lstStyle/>
          <a:p>
            <a:pPr eaLnBrk="1" hangingPunct="1">
              <a:defRPr/>
            </a:pPr>
            <a:r>
              <a:rPr lang="en-US" b="1">
                <a:solidFill>
                  <a:schemeClr val="accent4"/>
                </a:solidFill>
              </a:rPr>
              <a:t>Bayesian network is a systematic way to represent independence relationships explicitly.</a:t>
            </a:r>
          </a:p>
          <a:p>
            <a:pPr eaLnBrk="1" hangingPunct="1">
              <a:defRPr/>
            </a:pPr>
            <a:r>
              <a:rPr lang="en-US"/>
              <a:t>Data structure to represent the </a:t>
            </a:r>
            <a:r>
              <a:rPr lang="en-US">
                <a:solidFill>
                  <a:srgbClr val="00B0F0"/>
                </a:solidFill>
              </a:rPr>
              <a:t>dependencies among variables</a:t>
            </a:r>
            <a:r>
              <a:rPr lang="en-US"/>
              <a:t>.</a:t>
            </a:r>
          </a:p>
          <a:p>
            <a:pPr eaLnBrk="1" hangingPunct="1">
              <a:defRPr/>
            </a:pPr>
            <a:r>
              <a:rPr lang="en-US" b="1">
                <a:solidFill>
                  <a:srgbClr val="00B0F0"/>
                </a:solidFill>
              </a:rPr>
              <a:t>Directed graph </a:t>
            </a:r>
            <a:r>
              <a:rPr lang="en-US"/>
              <a:t>– each node is annotated with quantitative probability information.</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a:xfrm>
            <a:off x="457200" y="274638"/>
            <a:ext cx="8229600" cy="715962"/>
          </a:xfrm>
        </p:spPr>
        <p:txBody>
          <a:bodyPr/>
          <a:lstStyle/>
          <a:p>
            <a:pPr eaLnBrk="1" hangingPunct="1"/>
            <a:r>
              <a:rPr lang="en-US" altLang="en-US"/>
              <a:t>Specification of Bayesian network</a:t>
            </a:r>
          </a:p>
        </p:txBody>
      </p:sp>
      <p:sp>
        <p:nvSpPr>
          <p:cNvPr id="77827" name="Content Placeholder 2"/>
          <p:cNvSpPr>
            <a:spLocks noGrp="1"/>
          </p:cNvSpPr>
          <p:nvPr>
            <p:ph idx="1"/>
          </p:nvPr>
        </p:nvSpPr>
        <p:spPr>
          <a:xfrm>
            <a:off x="457200" y="1295400"/>
            <a:ext cx="8229600" cy="4495800"/>
          </a:xfrm>
        </p:spPr>
        <p:txBody>
          <a:bodyPr/>
          <a:lstStyle/>
          <a:p>
            <a:pPr marL="514350" indent="-514350" eaLnBrk="1" hangingPunct="1">
              <a:buFont typeface="Calibri" pitchFamily="34" charset="0"/>
              <a:buAutoNum type="arabicPeriod"/>
            </a:pPr>
            <a:r>
              <a:rPr lang="en-US" altLang="en-US"/>
              <a:t> A set of random variables makes up the node.</a:t>
            </a:r>
          </a:p>
          <a:p>
            <a:pPr marL="514350" indent="-514350" eaLnBrk="1" hangingPunct="1">
              <a:buFont typeface="Calibri" pitchFamily="34" charset="0"/>
              <a:buAutoNum type="arabicPeriod"/>
            </a:pPr>
            <a:r>
              <a:rPr lang="en-US" altLang="en-US"/>
              <a:t>A set of directed links or arrows connects pair of nodes. </a:t>
            </a:r>
          </a:p>
          <a:p>
            <a:pPr marL="514350" indent="-514350" eaLnBrk="1" hangingPunct="1">
              <a:buFont typeface="Arial" charset="0"/>
              <a:buNone/>
            </a:pPr>
            <a:r>
              <a:rPr lang="en-US" altLang="en-US"/>
              <a:t>           </a:t>
            </a:r>
          </a:p>
          <a:p>
            <a:pPr marL="514350" indent="-514350" eaLnBrk="1" hangingPunct="1">
              <a:buFont typeface="Arial" charset="0"/>
              <a:buNone/>
            </a:pPr>
            <a:r>
              <a:rPr lang="en-US" altLang="en-US"/>
              <a:t> </a:t>
            </a:r>
          </a:p>
          <a:p>
            <a:pPr marL="514350" indent="-514350" eaLnBrk="1" hangingPunct="1">
              <a:buFont typeface="Arial" charset="0"/>
              <a:buNone/>
            </a:pPr>
            <a:r>
              <a:rPr lang="en-US" altLang="en-US"/>
              <a:t>         X is the Parent of Y.</a:t>
            </a:r>
          </a:p>
          <a:p>
            <a:pPr marL="514350" indent="-514350" eaLnBrk="1" hangingPunct="1">
              <a:buFont typeface="Arial" charset="0"/>
              <a:buNone/>
            </a:pPr>
            <a:r>
              <a:rPr lang="en-US" altLang="en-US"/>
              <a:t>3. Each node X</a:t>
            </a:r>
            <a:r>
              <a:rPr lang="en-US" altLang="en-US" baseline="-25000"/>
              <a:t>i</a:t>
            </a:r>
            <a:r>
              <a:rPr lang="en-US" altLang="en-US"/>
              <a:t> has a conditional probability distribution P(</a:t>
            </a:r>
            <a:r>
              <a:rPr lang="en-US" altLang="en-US" err="1"/>
              <a:t>X</a:t>
            </a:r>
            <a:r>
              <a:rPr lang="en-US" altLang="en-US" baseline="-25000" err="1"/>
              <a:t>i</a:t>
            </a:r>
            <a:r>
              <a:rPr lang="en-US" altLang="en-US" err="1"/>
              <a:t>|Parent</a:t>
            </a:r>
            <a:r>
              <a:rPr lang="en-US" altLang="en-US"/>
              <a:t>(X</a:t>
            </a:r>
            <a:r>
              <a:rPr lang="en-US" altLang="en-US" baseline="-25000"/>
              <a:t>i</a:t>
            </a:r>
            <a:r>
              <a:rPr lang="en-US" altLang="en-US"/>
              <a:t>))</a:t>
            </a:r>
          </a:p>
          <a:p>
            <a:pPr marL="514350" indent="-514350" eaLnBrk="1" hangingPunct="1">
              <a:buFont typeface="Arial" charset="0"/>
              <a:buNone/>
            </a:pPr>
            <a:r>
              <a:rPr lang="en-US" altLang="en-US"/>
              <a:t>4. No directed cycles.</a:t>
            </a:r>
          </a:p>
          <a:p>
            <a:pPr marL="514350" indent="-514350" eaLnBrk="1" hangingPunct="1">
              <a:buFont typeface="Arial" charset="0"/>
              <a:buNone/>
            </a:pPr>
            <a:endParaRPr lang="en-US" altLang="en-US"/>
          </a:p>
        </p:txBody>
      </p:sp>
      <p:sp>
        <p:nvSpPr>
          <p:cNvPr id="4" name="Oval 3"/>
          <p:cNvSpPr/>
          <p:nvPr/>
        </p:nvSpPr>
        <p:spPr>
          <a:xfrm>
            <a:off x="1447800" y="2286000"/>
            <a:ext cx="21336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800">
                <a:solidFill>
                  <a:prstClr val="white"/>
                </a:solidFill>
              </a:rPr>
              <a:t>X</a:t>
            </a:r>
          </a:p>
        </p:txBody>
      </p:sp>
      <p:sp>
        <p:nvSpPr>
          <p:cNvPr id="5" name="Oval 4"/>
          <p:cNvSpPr/>
          <p:nvPr/>
        </p:nvSpPr>
        <p:spPr>
          <a:xfrm>
            <a:off x="5029200" y="2286000"/>
            <a:ext cx="23622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800">
                <a:solidFill>
                  <a:prstClr val="white"/>
                </a:solidFill>
              </a:rPr>
              <a:t>Y</a:t>
            </a:r>
          </a:p>
        </p:txBody>
      </p:sp>
      <p:cxnSp>
        <p:nvCxnSpPr>
          <p:cNvPr id="7" name="Straight Arrow Connector 6"/>
          <p:cNvCxnSpPr/>
          <p:nvPr/>
        </p:nvCxnSpPr>
        <p:spPr>
          <a:xfrm>
            <a:off x="3733800" y="2514600"/>
            <a:ext cx="1219200" cy="1588"/>
          </a:xfrm>
          <a:prstGeom prst="straightConnector1">
            <a:avLst/>
          </a:prstGeom>
          <a:ln cmpd="dbl">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a:xfrm>
            <a:off x="457200" y="274638"/>
            <a:ext cx="8229600" cy="715962"/>
          </a:xfrm>
        </p:spPr>
        <p:txBody>
          <a:bodyPr/>
          <a:lstStyle/>
          <a:p>
            <a:pPr eaLnBrk="1" hangingPunct="1"/>
            <a:r>
              <a:rPr lang="en-US" altLang="en-US"/>
              <a:t>Topology</a:t>
            </a:r>
          </a:p>
        </p:txBody>
      </p:sp>
      <p:sp>
        <p:nvSpPr>
          <p:cNvPr id="78851" name="Content Placeholder 2"/>
          <p:cNvSpPr>
            <a:spLocks noGrp="1"/>
          </p:cNvSpPr>
          <p:nvPr>
            <p:ph idx="1"/>
          </p:nvPr>
        </p:nvSpPr>
        <p:spPr>
          <a:xfrm>
            <a:off x="457200" y="1295400"/>
            <a:ext cx="8229600" cy="4830763"/>
          </a:xfrm>
        </p:spPr>
        <p:txBody>
          <a:bodyPr/>
          <a:lstStyle/>
          <a:p>
            <a:pPr eaLnBrk="1" hangingPunct="1"/>
            <a:r>
              <a:rPr lang="en-US" altLang="en-US">
                <a:solidFill>
                  <a:srgbClr val="00B0F0"/>
                </a:solidFill>
              </a:rPr>
              <a:t>Nodes</a:t>
            </a:r>
            <a:r>
              <a:rPr lang="en-US" altLang="en-US"/>
              <a:t> &amp; </a:t>
            </a:r>
            <a:r>
              <a:rPr lang="en-US" altLang="en-US">
                <a:solidFill>
                  <a:srgbClr val="00B0F0"/>
                </a:solidFill>
              </a:rPr>
              <a:t>Links</a:t>
            </a:r>
            <a:r>
              <a:rPr lang="en-US" altLang="en-US"/>
              <a:t> – specifies the conditional independence relationships.</a:t>
            </a:r>
          </a:p>
          <a:p>
            <a:pPr eaLnBrk="1" hangingPunct="1"/>
            <a:r>
              <a:rPr lang="en-US" altLang="en-US"/>
              <a:t>Variables </a:t>
            </a:r>
            <a:r>
              <a:rPr lang="en-US" altLang="en-US" i="1"/>
              <a:t>Weather ,Toothache ,Catch ,Cavity </a:t>
            </a:r>
            <a:r>
              <a:rPr lang="en-US" altLang="en-US"/>
              <a:t>.</a:t>
            </a:r>
          </a:p>
        </p:txBody>
      </p:sp>
      <p:pic>
        <p:nvPicPr>
          <p:cNvPr id="78852" name="Content Placeholder 3" descr="inde.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048000"/>
            <a:ext cx="69342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757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588" y="228600"/>
            <a:ext cx="8124825" cy="586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174909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Example: Traffic</a:t>
            </a:r>
          </a:p>
        </p:txBody>
      </p:sp>
      <p:pic>
        <p:nvPicPr>
          <p:cNvPr id="768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438276"/>
            <a:ext cx="7772400" cy="35865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63285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Example: Traffic II</a:t>
            </a:r>
          </a:p>
        </p:txBody>
      </p:sp>
      <p:pic>
        <p:nvPicPr>
          <p:cNvPr id="778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4572000"/>
            <a:ext cx="2862264" cy="814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78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604963"/>
            <a:ext cx="7991475" cy="3648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78144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Example: Alarm Network</a:t>
            </a:r>
          </a:p>
        </p:txBody>
      </p:sp>
      <p:sp>
        <p:nvSpPr>
          <p:cNvPr id="4" name="Slide Number Placeholder 3"/>
          <p:cNvSpPr>
            <a:spLocks noGrp="1"/>
          </p:cNvSpPr>
          <p:nvPr>
            <p:ph type="sldNum" sz="quarter" idx="12"/>
          </p:nvPr>
        </p:nvSpPr>
        <p:spPr/>
        <p:txBody>
          <a:bodyPr/>
          <a:lstStyle/>
          <a:p>
            <a:pPr>
              <a:defRPr/>
            </a:pPr>
            <a:fld id="{C06827CE-4FC4-40E9-9ABB-10C3F95C1F21}" type="slidenum">
              <a:rPr lang="en-US" altLang="en-US" smtClean="0"/>
              <a:pPr>
                <a:defRPr/>
              </a:pPr>
              <a:t>68</a:t>
            </a:fld>
            <a:endParaRPr lang="en-US" altLang="en-US"/>
          </a:p>
        </p:txBody>
      </p:sp>
      <p:pic>
        <p:nvPicPr>
          <p:cNvPr id="788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 y="1595438"/>
            <a:ext cx="8010525" cy="3667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40426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457200" y="274638"/>
            <a:ext cx="8229600" cy="639762"/>
          </a:xfrm>
        </p:spPr>
        <p:txBody>
          <a:bodyPr rtlCol="0">
            <a:normAutofit fontScale="90000"/>
          </a:bodyPr>
          <a:lstStyle/>
          <a:p>
            <a:pPr eaLnBrk="1" fontAlgn="auto" hangingPunct="1">
              <a:spcAft>
                <a:spcPts val="0"/>
              </a:spcAft>
              <a:defRPr/>
            </a:pPr>
            <a:r>
              <a:rPr lang="en-US"/>
              <a:t>Semantics of Bayesian network</a:t>
            </a:r>
          </a:p>
        </p:txBody>
      </p:sp>
      <p:sp>
        <p:nvSpPr>
          <p:cNvPr id="83971" name="Content Placeholder 4"/>
          <p:cNvSpPr>
            <a:spLocks noGrp="1"/>
          </p:cNvSpPr>
          <p:nvPr>
            <p:ph idx="1"/>
          </p:nvPr>
        </p:nvSpPr>
        <p:spPr>
          <a:xfrm>
            <a:off x="457200" y="1600200"/>
            <a:ext cx="8229600" cy="3733800"/>
          </a:xfrm>
        </p:spPr>
        <p:txBody>
          <a:bodyPr/>
          <a:lstStyle/>
          <a:p>
            <a:pPr eaLnBrk="1" hangingPunct="1"/>
            <a:r>
              <a:rPr lang="en-US" altLang="en-US"/>
              <a:t>2 ways  to understand:</a:t>
            </a:r>
          </a:p>
          <a:p>
            <a:pPr eaLnBrk="1" hangingPunct="1">
              <a:buFont typeface="Arial" charset="0"/>
              <a:buNone/>
            </a:pPr>
            <a:r>
              <a:rPr lang="en-US" altLang="en-US"/>
              <a:t> 1. To see the network as a representation of the joint probability distribution.</a:t>
            </a:r>
          </a:p>
          <a:p>
            <a:pPr eaLnBrk="1" hangingPunct="1">
              <a:buFont typeface="Arial" charset="0"/>
              <a:buNone/>
            </a:pPr>
            <a:r>
              <a:rPr lang="en-US" altLang="en-US"/>
              <a:t> 2. View as an encoding of a collection of conditional independence statements.</a:t>
            </a:r>
          </a:p>
        </p:txBody>
      </p:sp>
    </p:spTree>
    <p:extLst>
      <p:ext uri="{BB962C8B-B14F-4D97-AF65-F5344CB8AC3E}">
        <p14:creationId xmlns:p14="http://schemas.microsoft.com/office/powerpoint/2010/main" val="569342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57200" y="274638"/>
            <a:ext cx="8229600" cy="715962"/>
          </a:xfrm>
        </p:spPr>
        <p:txBody>
          <a:bodyPr/>
          <a:lstStyle/>
          <a:p>
            <a:pPr eaLnBrk="1" hangingPunct="1"/>
            <a:r>
              <a:rPr lang="en-IN" altLang="en-US"/>
              <a:t>Uncertainty</a:t>
            </a:r>
            <a:endParaRPr lang="en-US" altLang="en-US"/>
          </a:p>
        </p:txBody>
      </p:sp>
      <p:sp>
        <p:nvSpPr>
          <p:cNvPr id="23555" name="Content Placeholder 2"/>
          <p:cNvSpPr>
            <a:spLocks noGrp="1"/>
          </p:cNvSpPr>
          <p:nvPr>
            <p:ph idx="1"/>
          </p:nvPr>
        </p:nvSpPr>
        <p:spPr>
          <a:xfrm>
            <a:off x="609600" y="1066800"/>
            <a:ext cx="8229600" cy="5562600"/>
          </a:xfrm>
        </p:spPr>
        <p:txBody>
          <a:bodyPr/>
          <a:lstStyle/>
          <a:p>
            <a:pPr eaLnBrk="1" hangingPunct="1">
              <a:defRPr/>
            </a:pPr>
            <a:r>
              <a:rPr lang="en-US" altLang="en-US"/>
              <a:t>Diagnosis always involves uncertainty.</a:t>
            </a:r>
          </a:p>
          <a:p>
            <a:pPr eaLnBrk="1" hangingPunct="1">
              <a:defRPr/>
            </a:pPr>
            <a:r>
              <a:rPr lang="en-US" altLang="en-US" err="1"/>
              <a:t>Eg</a:t>
            </a:r>
            <a:r>
              <a:rPr lang="en-US" altLang="en-US"/>
              <a:t>:</a:t>
            </a:r>
          </a:p>
          <a:p>
            <a:pPr eaLnBrk="1" hangingPunct="1">
              <a:buFontTx/>
              <a:buNone/>
              <a:defRPr/>
            </a:pPr>
            <a:r>
              <a:rPr lang="en-US" altLang="en-US"/>
              <a:t>      </a:t>
            </a:r>
            <a:r>
              <a:rPr lang="en-US" altLang="en-US" b="1">
                <a:solidFill>
                  <a:srgbClr val="0070C0"/>
                </a:solidFill>
              </a:rPr>
              <a:t>Dental diagnosis</a:t>
            </a:r>
            <a:r>
              <a:rPr lang="en-US" altLang="en-US"/>
              <a:t>: (toothache)</a:t>
            </a:r>
          </a:p>
          <a:p>
            <a:pPr eaLnBrk="1" hangingPunct="1">
              <a:buFontTx/>
              <a:buNone/>
              <a:defRPr/>
            </a:pPr>
            <a:r>
              <a:rPr lang="en-US" altLang="en-US"/>
              <a:t>      </a:t>
            </a:r>
            <a:r>
              <a:rPr lang="en-US" altLang="en-US" i="1"/>
              <a:t>Toothache              Cavity</a:t>
            </a:r>
          </a:p>
          <a:p>
            <a:pPr marL="360363" indent="-360363" eaLnBrk="1" hangingPunct="1">
              <a:buFontTx/>
              <a:buNone/>
              <a:defRPr/>
            </a:pPr>
            <a:r>
              <a:rPr lang="en-US" altLang="en-US"/>
              <a:t>    Its wrong as not all people with toothaches have cavity. It may          be due other problems</a:t>
            </a:r>
          </a:p>
          <a:p>
            <a:pPr eaLnBrk="1" hangingPunct="1">
              <a:buFontTx/>
              <a:buNone/>
              <a:defRPr/>
            </a:pPr>
            <a:r>
              <a:rPr lang="en-US" altLang="en-US" i="1"/>
              <a:t>    Toothache           Cavity V Gum Problem V Abscess…….</a:t>
            </a:r>
          </a:p>
          <a:p>
            <a:pPr eaLnBrk="1" hangingPunct="1">
              <a:buFontTx/>
              <a:buNone/>
              <a:defRPr/>
            </a:pPr>
            <a:r>
              <a:rPr lang="en-US" altLang="en-US"/>
              <a:t>	In order to complete the list, we have to add an almost unlimited list of possible problems</a:t>
            </a:r>
          </a:p>
          <a:p>
            <a:pPr eaLnBrk="1" hangingPunct="1">
              <a:buFontTx/>
              <a:buNone/>
              <a:defRPr/>
            </a:pPr>
            <a:r>
              <a:rPr lang="en-US" altLang="en-US"/>
              <a:t>The causal rule for this:</a:t>
            </a:r>
          </a:p>
          <a:p>
            <a:pPr eaLnBrk="1" hangingPunct="1">
              <a:buFontTx/>
              <a:buNone/>
              <a:defRPr/>
            </a:pPr>
            <a:r>
              <a:rPr lang="en-US" altLang="en-US"/>
              <a:t>   </a:t>
            </a:r>
            <a:r>
              <a:rPr lang="en-US" altLang="en-US" i="1"/>
              <a:t>Cavity            Toothache</a:t>
            </a:r>
          </a:p>
          <a:p>
            <a:pPr eaLnBrk="1" hangingPunct="1">
              <a:buFontTx/>
              <a:buNone/>
              <a:defRPr/>
            </a:pPr>
            <a:r>
              <a:rPr lang="en-US" altLang="en-US"/>
              <a:t>	This is not also the right one. Not all cavities cause pain</a:t>
            </a:r>
          </a:p>
          <a:p>
            <a:pPr eaLnBrk="1" hangingPunct="1">
              <a:buFontTx/>
              <a:buNone/>
              <a:defRPr/>
            </a:pPr>
            <a:endParaRPr lang="en-US" altLang="en-US"/>
          </a:p>
        </p:txBody>
      </p:sp>
      <p:sp>
        <p:nvSpPr>
          <p:cNvPr id="21508" name="Right Arrow 1"/>
          <p:cNvSpPr>
            <a:spLocks noChangeArrowheads="1"/>
          </p:cNvSpPr>
          <p:nvPr/>
        </p:nvSpPr>
        <p:spPr bwMode="auto">
          <a:xfrm>
            <a:off x="2743200" y="2438400"/>
            <a:ext cx="381000" cy="152400"/>
          </a:xfrm>
          <a:prstGeom prst="rightArrow">
            <a:avLst>
              <a:gd name="adj1" fmla="val 50000"/>
              <a:gd name="adj2"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IN" altLang="en-US"/>
          </a:p>
        </p:txBody>
      </p:sp>
      <p:sp>
        <p:nvSpPr>
          <p:cNvPr id="21509" name="Right Arrow 7"/>
          <p:cNvSpPr>
            <a:spLocks noChangeArrowheads="1"/>
          </p:cNvSpPr>
          <p:nvPr/>
        </p:nvSpPr>
        <p:spPr bwMode="auto">
          <a:xfrm>
            <a:off x="2438400" y="3581400"/>
            <a:ext cx="381000" cy="152400"/>
          </a:xfrm>
          <a:prstGeom prst="rightArrow">
            <a:avLst>
              <a:gd name="adj1" fmla="val 50000"/>
              <a:gd name="adj2"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IN" altLang="en-US"/>
          </a:p>
        </p:txBody>
      </p:sp>
      <p:sp>
        <p:nvSpPr>
          <p:cNvPr id="21510" name="Right Arrow 8"/>
          <p:cNvSpPr>
            <a:spLocks noChangeArrowheads="1"/>
          </p:cNvSpPr>
          <p:nvPr/>
        </p:nvSpPr>
        <p:spPr bwMode="auto">
          <a:xfrm>
            <a:off x="1905000" y="5105400"/>
            <a:ext cx="381000" cy="152400"/>
          </a:xfrm>
          <a:prstGeom prst="rightArrow">
            <a:avLst>
              <a:gd name="adj1" fmla="val 50000"/>
              <a:gd name="adj2"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IN"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457200" y="274638"/>
            <a:ext cx="8229600" cy="639762"/>
          </a:xfrm>
        </p:spPr>
        <p:txBody>
          <a:bodyPr rtlCol="0">
            <a:normAutofit fontScale="90000"/>
          </a:bodyPr>
          <a:lstStyle/>
          <a:p>
            <a:pPr eaLnBrk="1" fontAlgn="auto" hangingPunct="1">
              <a:spcAft>
                <a:spcPts val="0"/>
              </a:spcAft>
              <a:defRPr/>
            </a:pPr>
            <a:r>
              <a:rPr lang="en-US"/>
              <a:t>Semantics of Bayesian network</a:t>
            </a:r>
          </a:p>
        </p:txBody>
      </p:sp>
      <p:pic>
        <p:nvPicPr>
          <p:cNvPr id="798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24013"/>
            <a:ext cx="8075720" cy="3786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724827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Content Placeholder 4" descr="alarm.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81000" y="381000"/>
            <a:ext cx="8229600" cy="5943600"/>
          </a:xfrm>
        </p:spPr>
      </p:pic>
      <p:pic>
        <p:nvPicPr>
          <p:cNvPr id="3" name="Content Placeholder 4" descr="burglar-thief-computer-burglary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6570" y="1289442"/>
            <a:ext cx="1614804" cy="1377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Content Placeholder 5" descr="earthquake.JP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34200" y="1371600"/>
            <a:ext cx="1694053"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92918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5562600" y="1295400"/>
          <a:ext cx="2285999" cy="2381250"/>
        </p:xfrm>
        <a:graphic>
          <a:graphicData uri="http://schemas.openxmlformats.org/drawingml/2006/table">
            <a:tbl>
              <a:tblPr firstRow="1" bandRow="1">
                <a:tableStyleId>{5C22544A-7EE6-4342-B048-85BDC9FD1C3A}</a:tableStyleId>
              </a:tblPr>
              <a:tblGrid>
                <a:gridCol w="737419">
                  <a:extLst>
                    <a:ext uri="{9D8B030D-6E8A-4147-A177-3AD203B41FA5}">
                      <a16:colId xmlns:a16="http://schemas.microsoft.com/office/drawing/2014/main" val="20000"/>
                    </a:ext>
                  </a:extLst>
                </a:gridCol>
                <a:gridCol w="589935">
                  <a:extLst>
                    <a:ext uri="{9D8B030D-6E8A-4147-A177-3AD203B41FA5}">
                      <a16:colId xmlns:a16="http://schemas.microsoft.com/office/drawing/2014/main" val="20001"/>
                    </a:ext>
                  </a:extLst>
                </a:gridCol>
                <a:gridCol w="958645">
                  <a:extLst>
                    <a:ext uri="{9D8B030D-6E8A-4147-A177-3AD203B41FA5}">
                      <a16:colId xmlns:a16="http://schemas.microsoft.com/office/drawing/2014/main" val="20002"/>
                    </a:ext>
                  </a:extLst>
                </a:gridCol>
              </a:tblGrid>
              <a:tr h="637240">
                <a:tc>
                  <a:txBody>
                    <a:bodyPr/>
                    <a:lstStyle/>
                    <a:p>
                      <a:r>
                        <a:rPr lang="en-US" sz="1900"/>
                        <a:t>B</a:t>
                      </a:r>
                    </a:p>
                  </a:txBody>
                  <a:tcPr marT="45735" marB="45735">
                    <a:lnR w="12700" cap="flat" cmpd="sng" algn="ctr">
                      <a:solidFill>
                        <a:schemeClr val="tx1"/>
                      </a:solidFill>
                      <a:prstDash val="solid"/>
                      <a:round/>
                      <a:headEnd type="none" w="med" len="med"/>
                      <a:tailEnd type="none" w="med" len="med"/>
                    </a:lnR>
                  </a:tcPr>
                </a:tc>
                <a:tc>
                  <a:txBody>
                    <a:bodyPr/>
                    <a:lstStyle/>
                    <a:p>
                      <a:r>
                        <a:rPr lang="en-US" sz="1900"/>
                        <a:t>E</a:t>
                      </a:r>
                    </a:p>
                  </a:txBody>
                  <a:tcPr marT="45735" marB="457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900"/>
                        <a:t>P(A)</a:t>
                      </a:r>
                    </a:p>
                  </a:txBody>
                  <a:tcPr marT="45735" marB="45735">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448202">
                <a:tc>
                  <a:txBody>
                    <a:bodyPr/>
                    <a:lstStyle/>
                    <a:p>
                      <a:r>
                        <a:rPr lang="en-US" sz="1900"/>
                        <a:t>T</a:t>
                      </a:r>
                    </a:p>
                  </a:txBody>
                  <a:tcPr marT="45735" marB="45735">
                    <a:lnR w="12700" cap="flat" cmpd="sng" algn="ctr">
                      <a:solidFill>
                        <a:schemeClr val="tx1"/>
                      </a:solidFill>
                      <a:prstDash val="solid"/>
                      <a:round/>
                      <a:headEnd type="none" w="med" len="med"/>
                      <a:tailEnd type="none" w="med" len="med"/>
                    </a:lnR>
                  </a:tcPr>
                </a:tc>
                <a:tc>
                  <a:txBody>
                    <a:bodyPr/>
                    <a:lstStyle/>
                    <a:p>
                      <a:r>
                        <a:rPr lang="en-US" sz="1900"/>
                        <a:t>T</a:t>
                      </a:r>
                    </a:p>
                  </a:txBody>
                  <a:tcPr marT="45735" marB="457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900"/>
                        <a:t>.95</a:t>
                      </a:r>
                    </a:p>
                  </a:txBody>
                  <a:tcPr marT="45735" marB="45735">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457349">
                <a:tc>
                  <a:txBody>
                    <a:bodyPr/>
                    <a:lstStyle/>
                    <a:p>
                      <a:r>
                        <a:rPr lang="en-US" sz="1900"/>
                        <a:t>T</a:t>
                      </a:r>
                    </a:p>
                  </a:txBody>
                  <a:tcPr marT="45735" marB="45735">
                    <a:lnR w="12700" cap="flat" cmpd="sng" algn="ctr">
                      <a:solidFill>
                        <a:schemeClr val="tx1"/>
                      </a:solidFill>
                      <a:prstDash val="solid"/>
                      <a:round/>
                      <a:headEnd type="none" w="med" len="med"/>
                      <a:tailEnd type="none" w="med" len="med"/>
                    </a:lnR>
                  </a:tcPr>
                </a:tc>
                <a:tc>
                  <a:txBody>
                    <a:bodyPr/>
                    <a:lstStyle/>
                    <a:p>
                      <a:r>
                        <a:rPr lang="en-US" sz="1900"/>
                        <a:t>F</a:t>
                      </a:r>
                    </a:p>
                  </a:txBody>
                  <a:tcPr marT="45735" marB="457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900"/>
                        <a:t>.94</a:t>
                      </a:r>
                    </a:p>
                  </a:txBody>
                  <a:tcPr marT="45735" marB="45735">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2"/>
                  </a:ext>
                </a:extLst>
              </a:tr>
              <a:tr h="457349">
                <a:tc>
                  <a:txBody>
                    <a:bodyPr/>
                    <a:lstStyle/>
                    <a:p>
                      <a:r>
                        <a:rPr lang="en-US" sz="1900"/>
                        <a:t>F</a:t>
                      </a:r>
                    </a:p>
                  </a:txBody>
                  <a:tcPr marT="45735" marB="45735">
                    <a:lnR w="12700" cap="flat" cmpd="sng" algn="ctr">
                      <a:solidFill>
                        <a:schemeClr val="tx1"/>
                      </a:solidFill>
                      <a:prstDash val="solid"/>
                      <a:round/>
                      <a:headEnd type="none" w="med" len="med"/>
                      <a:tailEnd type="none" w="med" len="med"/>
                    </a:lnR>
                  </a:tcPr>
                </a:tc>
                <a:tc>
                  <a:txBody>
                    <a:bodyPr/>
                    <a:lstStyle/>
                    <a:p>
                      <a:r>
                        <a:rPr lang="en-US" sz="1900"/>
                        <a:t>T</a:t>
                      </a:r>
                    </a:p>
                  </a:txBody>
                  <a:tcPr marT="45735" marB="457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900"/>
                        <a:t>.29</a:t>
                      </a:r>
                    </a:p>
                  </a:txBody>
                  <a:tcPr marT="45735" marB="45735">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3"/>
                  </a:ext>
                </a:extLst>
              </a:tr>
              <a:tr h="381110">
                <a:tc>
                  <a:txBody>
                    <a:bodyPr/>
                    <a:lstStyle/>
                    <a:p>
                      <a:r>
                        <a:rPr lang="en-US" sz="1900"/>
                        <a:t>F</a:t>
                      </a:r>
                    </a:p>
                  </a:txBody>
                  <a:tcPr marT="45735" marB="45735">
                    <a:lnR w="12700" cap="flat" cmpd="sng" algn="ctr">
                      <a:solidFill>
                        <a:schemeClr val="tx1"/>
                      </a:solidFill>
                      <a:prstDash val="solid"/>
                      <a:round/>
                      <a:headEnd type="none" w="med" len="med"/>
                      <a:tailEnd type="none" w="med" len="med"/>
                    </a:lnR>
                  </a:tcPr>
                </a:tc>
                <a:tc>
                  <a:txBody>
                    <a:bodyPr/>
                    <a:lstStyle/>
                    <a:p>
                      <a:r>
                        <a:rPr lang="en-US" sz="1900"/>
                        <a:t>F</a:t>
                      </a:r>
                    </a:p>
                  </a:txBody>
                  <a:tcPr marT="45735" marB="457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900"/>
                        <a:t>.001</a:t>
                      </a:r>
                    </a:p>
                  </a:txBody>
                  <a:tcPr marT="45735" marB="45735">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4"/>
                  </a:ext>
                </a:extLst>
              </a:tr>
            </a:tbl>
          </a:graphicData>
        </a:graphic>
      </p:graphicFrame>
      <p:sp>
        <p:nvSpPr>
          <p:cNvPr id="82972" name="TextBox 5"/>
          <p:cNvSpPr txBox="1">
            <a:spLocks noChangeArrowheads="1"/>
          </p:cNvSpPr>
          <p:nvPr/>
        </p:nvSpPr>
        <p:spPr bwMode="auto">
          <a:xfrm>
            <a:off x="5943600" y="533400"/>
            <a:ext cx="1295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solidFill>
                  <a:srgbClr val="000000"/>
                </a:solidFill>
              </a:rPr>
              <a:t>   Alarm</a:t>
            </a:r>
          </a:p>
        </p:txBody>
      </p:sp>
      <p:graphicFrame>
        <p:nvGraphicFramePr>
          <p:cNvPr id="7" name="Table 6"/>
          <p:cNvGraphicFramePr>
            <a:graphicFrameLocks noGrp="1"/>
          </p:cNvGraphicFramePr>
          <p:nvPr/>
        </p:nvGraphicFramePr>
        <p:xfrm>
          <a:off x="914400" y="4572000"/>
          <a:ext cx="2209800" cy="1803401"/>
        </p:xfrm>
        <a:graphic>
          <a:graphicData uri="http://schemas.openxmlformats.org/drawingml/2006/table">
            <a:tbl>
              <a:tblPr firstRow="1" bandRow="1">
                <a:tableStyleId>{5C22544A-7EE6-4342-B048-85BDC9FD1C3A}</a:tableStyleId>
              </a:tblPr>
              <a:tblGrid>
                <a:gridCol w="1249018">
                  <a:extLst>
                    <a:ext uri="{9D8B030D-6E8A-4147-A177-3AD203B41FA5}">
                      <a16:colId xmlns:a16="http://schemas.microsoft.com/office/drawing/2014/main" val="20000"/>
                    </a:ext>
                  </a:extLst>
                </a:gridCol>
                <a:gridCol w="960782">
                  <a:extLst>
                    <a:ext uri="{9D8B030D-6E8A-4147-A177-3AD203B41FA5}">
                      <a16:colId xmlns:a16="http://schemas.microsoft.com/office/drawing/2014/main" val="20001"/>
                    </a:ext>
                  </a:extLst>
                </a:gridCol>
              </a:tblGrid>
              <a:tr h="676275">
                <a:tc>
                  <a:txBody>
                    <a:bodyPr/>
                    <a:lstStyle/>
                    <a:p>
                      <a:r>
                        <a:rPr lang="en-US" sz="1900"/>
                        <a:t>A</a:t>
                      </a:r>
                    </a:p>
                  </a:txBody>
                  <a:tcPr/>
                </a:tc>
                <a:tc>
                  <a:txBody>
                    <a:bodyPr/>
                    <a:lstStyle/>
                    <a:p>
                      <a:r>
                        <a:rPr lang="en-US" sz="1900"/>
                        <a:t>P(J)</a:t>
                      </a:r>
                    </a:p>
                  </a:txBody>
                  <a:tcPr/>
                </a:tc>
                <a:extLst>
                  <a:ext uri="{0D108BD9-81ED-4DB2-BD59-A6C34878D82A}">
                    <a16:rowId xmlns:a16="http://schemas.microsoft.com/office/drawing/2014/main" val="10000"/>
                  </a:ext>
                </a:extLst>
              </a:tr>
              <a:tr h="563563">
                <a:tc>
                  <a:txBody>
                    <a:bodyPr/>
                    <a:lstStyle/>
                    <a:p>
                      <a:r>
                        <a:rPr lang="en-US" sz="1900"/>
                        <a:t>T</a:t>
                      </a:r>
                    </a:p>
                  </a:txBody>
                  <a:tcPr/>
                </a:tc>
                <a:tc>
                  <a:txBody>
                    <a:bodyPr/>
                    <a:lstStyle/>
                    <a:p>
                      <a:r>
                        <a:rPr lang="en-US" sz="1900"/>
                        <a:t>.90</a:t>
                      </a:r>
                    </a:p>
                  </a:txBody>
                  <a:tcPr/>
                </a:tc>
                <a:extLst>
                  <a:ext uri="{0D108BD9-81ED-4DB2-BD59-A6C34878D82A}">
                    <a16:rowId xmlns:a16="http://schemas.microsoft.com/office/drawing/2014/main" val="10001"/>
                  </a:ext>
                </a:extLst>
              </a:tr>
              <a:tr h="563563">
                <a:tc>
                  <a:txBody>
                    <a:bodyPr/>
                    <a:lstStyle/>
                    <a:p>
                      <a:r>
                        <a:rPr lang="en-US" sz="1900"/>
                        <a:t>F</a:t>
                      </a:r>
                    </a:p>
                  </a:txBody>
                  <a:tcPr/>
                </a:tc>
                <a:tc>
                  <a:txBody>
                    <a:bodyPr/>
                    <a:lstStyle/>
                    <a:p>
                      <a:r>
                        <a:rPr lang="en-US" sz="1900"/>
                        <a:t>.05</a:t>
                      </a:r>
                    </a:p>
                  </a:txBody>
                  <a:tcPr/>
                </a:tc>
                <a:extLst>
                  <a:ext uri="{0D108BD9-81ED-4DB2-BD59-A6C34878D82A}">
                    <a16:rowId xmlns:a16="http://schemas.microsoft.com/office/drawing/2014/main" val="10002"/>
                  </a:ext>
                </a:extLst>
              </a:tr>
            </a:tbl>
          </a:graphicData>
        </a:graphic>
      </p:graphicFrame>
      <p:sp>
        <p:nvSpPr>
          <p:cNvPr id="82987" name="TextBox 7"/>
          <p:cNvSpPr txBox="1">
            <a:spLocks noChangeArrowheads="1"/>
          </p:cNvSpPr>
          <p:nvPr/>
        </p:nvSpPr>
        <p:spPr bwMode="auto">
          <a:xfrm>
            <a:off x="1295400" y="4038600"/>
            <a:ext cx="1219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solidFill>
                  <a:srgbClr val="000000"/>
                </a:solidFill>
              </a:rPr>
              <a:t>John calls</a:t>
            </a:r>
          </a:p>
        </p:txBody>
      </p:sp>
      <p:graphicFrame>
        <p:nvGraphicFramePr>
          <p:cNvPr id="9" name="Table 8"/>
          <p:cNvGraphicFramePr>
            <a:graphicFrameLocks noGrp="1"/>
          </p:cNvGraphicFramePr>
          <p:nvPr/>
        </p:nvGraphicFramePr>
        <p:xfrm>
          <a:off x="5791200" y="4495800"/>
          <a:ext cx="2209800" cy="1803401"/>
        </p:xfrm>
        <a:graphic>
          <a:graphicData uri="http://schemas.openxmlformats.org/drawingml/2006/table">
            <a:tbl>
              <a:tblPr firstRow="1" bandRow="1">
                <a:tableStyleId>{5C22544A-7EE6-4342-B048-85BDC9FD1C3A}</a:tableStyleId>
              </a:tblPr>
              <a:tblGrid>
                <a:gridCol w="1249018">
                  <a:extLst>
                    <a:ext uri="{9D8B030D-6E8A-4147-A177-3AD203B41FA5}">
                      <a16:colId xmlns:a16="http://schemas.microsoft.com/office/drawing/2014/main" val="20000"/>
                    </a:ext>
                  </a:extLst>
                </a:gridCol>
                <a:gridCol w="960782">
                  <a:extLst>
                    <a:ext uri="{9D8B030D-6E8A-4147-A177-3AD203B41FA5}">
                      <a16:colId xmlns:a16="http://schemas.microsoft.com/office/drawing/2014/main" val="20001"/>
                    </a:ext>
                  </a:extLst>
                </a:gridCol>
              </a:tblGrid>
              <a:tr h="676275">
                <a:tc>
                  <a:txBody>
                    <a:bodyPr/>
                    <a:lstStyle/>
                    <a:p>
                      <a:r>
                        <a:rPr lang="en-US" sz="1900"/>
                        <a:t>A</a:t>
                      </a:r>
                    </a:p>
                  </a:txBody>
                  <a:tcPr/>
                </a:tc>
                <a:tc>
                  <a:txBody>
                    <a:bodyPr/>
                    <a:lstStyle/>
                    <a:p>
                      <a:r>
                        <a:rPr lang="en-US" sz="1900"/>
                        <a:t>P(M)</a:t>
                      </a:r>
                    </a:p>
                  </a:txBody>
                  <a:tcPr/>
                </a:tc>
                <a:extLst>
                  <a:ext uri="{0D108BD9-81ED-4DB2-BD59-A6C34878D82A}">
                    <a16:rowId xmlns:a16="http://schemas.microsoft.com/office/drawing/2014/main" val="10000"/>
                  </a:ext>
                </a:extLst>
              </a:tr>
              <a:tr h="563563">
                <a:tc>
                  <a:txBody>
                    <a:bodyPr/>
                    <a:lstStyle/>
                    <a:p>
                      <a:r>
                        <a:rPr lang="en-US" sz="1900"/>
                        <a:t>T</a:t>
                      </a:r>
                    </a:p>
                  </a:txBody>
                  <a:tcPr/>
                </a:tc>
                <a:tc>
                  <a:txBody>
                    <a:bodyPr/>
                    <a:lstStyle/>
                    <a:p>
                      <a:r>
                        <a:rPr lang="en-US" sz="1900"/>
                        <a:t>.70</a:t>
                      </a:r>
                    </a:p>
                  </a:txBody>
                  <a:tcPr/>
                </a:tc>
                <a:extLst>
                  <a:ext uri="{0D108BD9-81ED-4DB2-BD59-A6C34878D82A}">
                    <a16:rowId xmlns:a16="http://schemas.microsoft.com/office/drawing/2014/main" val="10001"/>
                  </a:ext>
                </a:extLst>
              </a:tr>
              <a:tr h="563563">
                <a:tc>
                  <a:txBody>
                    <a:bodyPr/>
                    <a:lstStyle/>
                    <a:p>
                      <a:r>
                        <a:rPr lang="en-US" sz="1900"/>
                        <a:t>F</a:t>
                      </a:r>
                    </a:p>
                  </a:txBody>
                  <a:tcPr/>
                </a:tc>
                <a:tc>
                  <a:txBody>
                    <a:bodyPr/>
                    <a:lstStyle/>
                    <a:p>
                      <a:r>
                        <a:rPr lang="en-US" sz="1900"/>
                        <a:t>.01</a:t>
                      </a:r>
                    </a:p>
                  </a:txBody>
                  <a:tcPr/>
                </a:tc>
                <a:extLst>
                  <a:ext uri="{0D108BD9-81ED-4DB2-BD59-A6C34878D82A}">
                    <a16:rowId xmlns:a16="http://schemas.microsoft.com/office/drawing/2014/main" val="10002"/>
                  </a:ext>
                </a:extLst>
              </a:tr>
            </a:tbl>
          </a:graphicData>
        </a:graphic>
      </p:graphicFrame>
      <p:sp>
        <p:nvSpPr>
          <p:cNvPr id="83002" name="TextBox 9"/>
          <p:cNvSpPr txBox="1">
            <a:spLocks noChangeArrowheads="1"/>
          </p:cNvSpPr>
          <p:nvPr/>
        </p:nvSpPr>
        <p:spPr bwMode="auto">
          <a:xfrm>
            <a:off x="6096000" y="3962400"/>
            <a:ext cx="1447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solidFill>
                  <a:srgbClr val="000000"/>
                </a:solidFill>
              </a:rPr>
              <a:t>Mary Calls</a:t>
            </a:r>
          </a:p>
        </p:txBody>
      </p:sp>
      <p:graphicFrame>
        <p:nvGraphicFramePr>
          <p:cNvPr id="11" name="Table 10"/>
          <p:cNvGraphicFramePr>
            <a:graphicFrameLocks noGrp="1"/>
          </p:cNvGraphicFramePr>
          <p:nvPr/>
        </p:nvGraphicFramePr>
        <p:xfrm>
          <a:off x="1676400" y="914400"/>
          <a:ext cx="1143000" cy="838200"/>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20000"/>
                    </a:ext>
                  </a:extLst>
                </a:gridCol>
              </a:tblGrid>
              <a:tr h="419100">
                <a:tc>
                  <a:txBody>
                    <a:bodyPr/>
                    <a:lstStyle/>
                    <a:p>
                      <a:r>
                        <a:rPr lang="en-US" sz="1900"/>
                        <a:t>   P(B)</a:t>
                      </a:r>
                    </a:p>
                  </a:txBody>
                  <a:tcPr/>
                </a:tc>
                <a:extLst>
                  <a:ext uri="{0D108BD9-81ED-4DB2-BD59-A6C34878D82A}">
                    <a16:rowId xmlns:a16="http://schemas.microsoft.com/office/drawing/2014/main" val="10000"/>
                  </a:ext>
                </a:extLst>
              </a:tr>
              <a:tr h="419100">
                <a:tc>
                  <a:txBody>
                    <a:bodyPr/>
                    <a:lstStyle/>
                    <a:p>
                      <a:r>
                        <a:rPr lang="en-US" sz="1900"/>
                        <a:t>.</a:t>
                      </a:r>
                      <a:r>
                        <a:rPr lang="en-US" sz="1900" baseline="0"/>
                        <a:t> </a:t>
                      </a:r>
                      <a:r>
                        <a:rPr lang="en-US" sz="1900"/>
                        <a:t>001</a:t>
                      </a:r>
                    </a:p>
                  </a:txBody>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nvGraphicFramePr>
        <p:xfrm>
          <a:off x="1600200" y="2667000"/>
          <a:ext cx="1219200" cy="91440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tblGrid>
              <a:tr h="457200">
                <a:tc>
                  <a:txBody>
                    <a:bodyPr/>
                    <a:lstStyle/>
                    <a:p>
                      <a:r>
                        <a:rPr lang="en-US" sz="1900"/>
                        <a:t>P(E)</a:t>
                      </a:r>
                    </a:p>
                  </a:txBody>
                  <a:tcPr/>
                </a:tc>
                <a:extLst>
                  <a:ext uri="{0D108BD9-81ED-4DB2-BD59-A6C34878D82A}">
                    <a16:rowId xmlns:a16="http://schemas.microsoft.com/office/drawing/2014/main" val="10000"/>
                  </a:ext>
                </a:extLst>
              </a:tr>
              <a:tr h="457200">
                <a:tc>
                  <a:txBody>
                    <a:bodyPr/>
                    <a:lstStyle/>
                    <a:p>
                      <a:r>
                        <a:rPr lang="en-US" sz="1900"/>
                        <a:t>.002</a:t>
                      </a:r>
                    </a:p>
                  </a:txBody>
                  <a:tcPr/>
                </a:tc>
                <a:extLst>
                  <a:ext uri="{0D108BD9-81ED-4DB2-BD59-A6C34878D82A}">
                    <a16:rowId xmlns:a16="http://schemas.microsoft.com/office/drawing/2014/main" val="10001"/>
                  </a:ext>
                </a:extLst>
              </a:tr>
            </a:tbl>
          </a:graphicData>
        </a:graphic>
      </p:graphicFrame>
      <p:sp>
        <p:nvSpPr>
          <p:cNvPr id="83019" name="TextBox 12"/>
          <p:cNvSpPr txBox="1">
            <a:spLocks noChangeArrowheads="1"/>
          </p:cNvSpPr>
          <p:nvPr/>
        </p:nvSpPr>
        <p:spPr bwMode="auto">
          <a:xfrm>
            <a:off x="1676400" y="381000"/>
            <a:ext cx="1219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solidFill>
                  <a:srgbClr val="000000"/>
                </a:solidFill>
              </a:rPr>
              <a:t>Burglary</a:t>
            </a:r>
          </a:p>
        </p:txBody>
      </p:sp>
      <p:sp>
        <p:nvSpPr>
          <p:cNvPr id="83020" name="TextBox 13"/>
          <p:cNvSpPr txBox="1">
            <a:spLocks noChangeArrowheads="1"/>
          </p:cNvSpPr>
          <p:nvPr/>
        </p:nvSpPr>
        <p:spPr bwMode="auto">
          <a:xfrm>
            <a:off x="1371600" y="2133600"/>
            <a:ext cx="1676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solidFill>
                  <a:srgbClr val="000000"/>
                </a:solidFill>
              </a:rPr>
              <a:t>Earth Quake</a:t>
            </a:r>
          </a:p>
        </p:txBody>
      </p:sp>
    </p:spTree>
    <p:extLst>
      <p:ext uri="{BB962C8B-B14F-4D97-AF65-F5344CB8AC3E}">
        <p14:creationId xmlns:p14="http://schemas.microsoft.com/office/powerpoint/2010/main" val="40151241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Probabilities in Bayes Nets</a:t>
            </a:r>
          </a:p>
        </p:txBody>
      </p:sp>
      <p:sp>
        <p:nvSpPr>
          <p:cNvPr id="4" name="Slide Number Placeholder 3"/>
          <p:cNvSpPr>
            <a:spLocks noGrp="1"/>
          </p:cNvSpPr>
          <p:nvPr>
            <p:ph type="sldNum" sz="quarter" idx="12"/>
          </p:nvPr>
        </p:nvSpPr>
        <p:spPr/>
        <p:txBody>
          <a:bodyPr/>
          <a:lstStyle/>
          <a:p>
            <a:pPr>
              <a:defRPr/>
            </a:pPr>
            <a:fld id="{C06827CE-4FC4-40E9-9ABB-10C3F95C1F21}" type="slidenum">
              <a:rPr lang="en-US" altLang="en-US" smtClean="0"/>
              <a:pPr>
                <a:defRPr/>
              </a:pPr>
              <a:t>73</a:t>
            </a:fld>
            <a:endParaRPr lang="en-US" altLang="en-US"/>
          </a:p>
        </p:txBody>
      </p:sp>
      <p:pic>
        <p:nvPicPr>
          <p:cNvPr id="808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371600"/>
            <a:ext cx="79152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914400" y="4724400"/>
            <a:ext cx="6705600" cy="1323439"/>
          </a:xfrm>
          <a:prstGeom prst="rect">
            <a:avLst/>
          </a:prstGeom>
          <a:noFill/>
        </p:spPr>
        <p:txBody>
          <a:bodyPr wrap="square" rtlCol="0">
            <a:spAutoFit/>
          </a:bodyPr>
          <a:lstStyle/>
          <a:p>
            <a:r>
              <a:rPr lang="en-IN" sz="2000"/>
              <a:t>Joint Distribution for this Bayes Net:</a:t>
            </a:r>
          </a:p>
          <a:p>
            <a:r>
              <a:rPr lang="en-IN" sz="2000" i="1"/>
              <a:t>P(cavity, Toothache, Catch) = P(cavity)*P(Toothache | Cavity) * P(Catch | Cavity)</a:t>
            </a:r>
          </a:p>
          <a:p>
            <a:endParaRPr lang="en-IN" sz="2000" i="1"/>
          </a:p>
        </p:txBody>
      </p:sp>
      <p:pic>
        <p:nvPicPr>
          <p:cNvPr id="808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4663" y="5857875"/>
            <a:ext cx="3114675"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205204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Probabilities in Bayes Nets</a:t>
            </a:r>
          </a:p>
        </p:txBody>
      </p:sp>
      <p:sp>
        <p:nvSpPr>
          <p:cNvPr id="4" name="Slide Number Placeholder 3"/>
          <p:cNvSpPr>
            <a:spLocks noGrp="1"/>
          </p:cNvSpPr>
          <p:nvPr>
            <p:ph type="sldNum" sz="quarter" idx="12"/>
          </p:nvPr>
        </p:nvSpPr>
        <p:spPr/>
        <p:txBody>
          <a:bodyPr/>
          <a:lstStyle/>
          <a:p>
            <a:pPr>
              <a:defRPr/>
            </a:pPr>
            <a:fld id="{C06827CE-4FC4-40E9-9ABB-10C3F95C1F21}" type="slidenum">
              <a:rPr lang="en-US" altLang="en-US" smtClean="0"/>
              <a:pPr>
                <a:defRPr/>
              </a:pPr>
              <a:t>74</a:t>
            </a:fld>
            <a:endParaRPr lang="en-US" altLang="en-US"/>
          </a:p>
        </p:txBody>
      </p:sp>
      <p:pic>
        <p:nvPicPr>
          <p:cNvPr id="819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524000"/>
            <a:ext cx="8010525" cy="358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4876800"/>
            <a:ext cx="73533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57197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274638"/>
            <a:ext cx="8229600" cy="639762"/>
          </a:xfrm>
        </p:spPr>
        <p:txBody>
          <a:bodyPr rtlCol="0">
            <a:normAutofit fontScale="90000"/>
          </a:bodyPr>
          <a:lstStyle/>
          <a:p>
            <a:pPr eaLnBrk="1" fontAlgn="auto" hangingPunct="1">
              <a:spcAft>
                <a:spcPts val="0"/>
              </a:spcAft>
              <a:defRPr/>
            </a:pPr>
            <a:r>
              <a:rPr lang="en-US"/>
              <a:t>Example</a:t>
            </a:r>
          </a:p>
        </p:txBody>
      </p:sp>
      <p:sp>
        <p:nvSpPr>
          <p:cNvPr id="86019" name="Content Placeholder 5"/>
          <p:cNvSpPr>
            <a:spLocks noGrp="1"/>
          </p:cNvSpPr>
          <p:nvPr>
            <p:ph idx="1"/>
          </p:nvPr>
        </p:nvSpPr>
        <p:spPr>
          <a:xfrm>
            <a:off x="533400" y="1219200"/>
            <a:ext cx="8382000" cy="5135563"/>
          </a:xfrm>
        </p:spPr>
        <p:txBody>
          <a:bodyPr/>
          <a:lstStyle/>
          <a:p>
            <a:pPr eaLnBrk="1" hangingPunct="1"/>
            <a:r>
              <a:rPr lang="en-US" altLang="en-US"/>
              <a:t>Calculate probability that alarm sounds but neither a burglary nor an earth quake has occurred and both John &amp; Mary call.</a:t>
            </a:r>
          </a:p>
        </p:txBody>
      </p:sp>
      <p:pic>
        <p:nvPicPr>
          <p:cNvPr id="8602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3352800"/>
            <a:ext cx="61722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p:nvPr>
        </p:nvSpPr>
        <p:spPr>
          <a:xfrm>
            <a:off x="457200" y="274638"/>
            <a:ext cx="8229600" cy="868362"/>
          </a:xfrm>
        </p:spPr>
        <p:txBody>
          <a:bodyPr/>
          <a:lstStyle/>
          <a:p>
            <a:pPr eaLnBrk="1" hangingPunct="1"/>
            <a:r>
              <a:rPr lang="en-US" altLang="en-US"/>
              <a:t>Node ordering</a:t>
            </a:r>
          </a:p>
        </p:txBody>
      </p:sp>
      <p:pic>
        <p:nvPicPr>
          <p:cNvPr id="87043" name="Content Placeholder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609600" y="1371600"/>
            <a:ext cx="7467600" cy="3352800"/>
          </a:xfrm>
        </p:spPr>
      </p:pic>
      <p:pic>
        <p:nvPicPr>
          <p:cNvPr id="8704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800600"/>
            <a:ext cx="7162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a:xfrm>
            <a:off x="457200" y="274638"/>
            <a:ext cx="8229600" cy="868362"/>
          </a:xfrm>
        </p:spPr>
        <p:txBody>
          <a:bodyPr/>
          <a:lstStyle/>
          <a:p>
            <a:pPr eaLnBrk="1" hangingPunct="1"/>
            <a:r>
              <a:rPr lang="en-US" altLang="en-US"/>
              <a:t>Node ordering</a:t>
            </a:r>
          </a:p>
        </p:txBody>
      </p:sp>
      <p:pic>
        <p:nvPicPr>
          <p:cNvPr id="88067"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1204912" y="2390775"/>
            <a:ext cx="6124575" cy="3219450"/>
          </a:xfr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Example: Flip Coins</a:t>
            </a:r>
          </a:p>
        </p:txBody>
      </p:sp>
      <p:sp>
        <p:nvSpPr>
          <p:cNvPr id="4" name="Slide Number Placeholder 3"/>
          <p:cNvSpPr>
            <a:spLocks noGrp="1"/>
          </p:cNvSpPr>
          <p:nvPr>
            <p:ph type="sldNum" sz="quarter" idx="12"/>
          </p:nvPr>
        </p:nvSpPr>
        <p:spPr/>
        <p:txBody>
          <a:bodyPr/>
          <a:lstStyle/>
          <a:p>
            <a:pPr>
              <a:defRPr/>
            </a:pPr>
            <a:fld id="{C06827CE-4FC4-40E9-9ABB-10C3F95C1F21}" type="slidenum">
              <a:rPr lang="en-US" altLang="en-US" smtClean="0"/>
              <a:pPr>
                <a:defRPr/>
              </a:pPr>
              <a:t>78</a:t>
            </a:fld>
            <a:endParaRPr lang="en-US" altLang="en-US"/>
          </a:p>
        </p:txBody>
      </p:sp>
      <p:pic>
        <p:nvPicPr>
          <p:cNvPr id="829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28775"/>
            <a:ext cx="7905750" cy="3600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2716437" y="4095690"/>
            <a:ext cx="4551246" cy="400110"/>
          </a:xfrm>
          <a:prstGeom prst="rect">
            <a:avLst/>
          </a:prstGeom>
          <a:noFill/>
        </p:spPr>
        <p:txBody>
          <a:bodyPr wrap="none" rtlCol="0">
            <a:spAutoFit/>
          </a:bodyPr>
          <a:lstStyle/>
          <a:p>
            <a:r>
              <a:rPr lang="en-IN" sz="2000" i="1"/>
              <a:t>P(X1=h) * P(X2=h) * P(X3=t) * P(X4=h)</a:t>
            </a:r>
          </a:p>
        </p:txBody>
      </p:sp>
    </p:spTree>
    <p:extLst>
      <p:ext uri="{BB962C8B-B14F-4D97-AF65-F5344CB8AC3E}">
        <p14:creationId xmlns:p14="http://schemas.microsoft.com/office/powerpoint/2010/main" val="9076005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Example: Burglar Alarm</a:t>
            </a:r>
          </a:p>
        </p:txBody>
      </p:sp>
      <p:sp>
        <p:nvSpPr>
          <p:cNvPr id="4" name="Slide Number Placeholder 3"/>
          <p:cNvSpPr>
            <a:spLocks noGrp="1"/>
          </p:cNvSpPr>
          <p:nvPr>
            <p:ph type="sldNum" sz="quarter" idx="12"/>
          </p:nvPr>
        </p:nvSpPr>
        <p:spPr/>
        <p:txBody>
          <a:bodyPr/>
          <a:lstStyle/>
          <a:p>
            <a:pPr>
              <a:defRPr/>
            </a:pPr>
            <a:fld id="{C06827CE-4FC4-40E9-9ABB-10C3F95C1F21}" type="slidenum">
              <a:rPr lang="en-US" altLang="en-US" smtClean="0"/>
              <a:pPr>
                <a:defRPr/>
              </a:pPr>
              <a:t>79</a:t>
            </a:fld>
            <a:endParaRPr lang="en-US" altLang="en-US"/>
          </a:p>
        </p:txBody>
      </p:sp>
      <p:pic>
        <p:nvPicPr>
          <p:cNvPr id="849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633538"/>
            <a:ext cx="7763695" cy="3776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809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685800" y="76200"/>
            <a:ext cx="7772400" cy="1143000"/>
          </a:xfrm>
        </p:spPr>
        <p:txBody>
          <a:bodyPr/>
          <a:lstStyle/>
          <a:p>
            <a:pPr eaLnBrk="1" hangingPunct="1"/>
            <a:r>
              <a:rPr lang="en-US" altLang="en-US"/>
              <a:t>Uncertainty</a:t>
            </a:r>
          </a:p>
        </p:txBody>
      </p:sp>
      <p:sp>
        <p:nvSpPr>
          <p:cNvPr id="22531" name="Content Placeholder 2"/>
          <p:cNvSpPr>
            <a:spLocks noGrp="1"/>
          </p:cNvSpPr>
          <p:nvPr>
            <p:ph idx="1"/>
          </p:nvPr>
        </p:nvSpPr>
        <p:spPr>
          <a:xfrm>
            <a:off x="457200" y="1219200"/>
            <a:ext cx="8229600" cy="5334000"/>
          </a:xfrm>
        </p:spPr>
        <p:txBody>
          <a:bodyPr/>
          <a:lstStyle/>
          <a:p>
            <a:pPr eaLnBrk="1" hangingPunct="1"/>
            <a:r>
              <a:rPr lang="en-US" altLang="en-US" dirty="0"/>
              <a:t>Trying to cope up with domains like Medical diagnosis fails for 3 main reasons:</a:t>
            </a:r>
          </a:p>
          <a:p>
            <a:pPr eaLnBrk="1" hangingPunct="1">
              <a:buFont typeface="Wingdings" pitchFamily="2" charset="2"/>
              <a:buChar char="ü"/>
            </a:pPr>
            <a:r>
              <a:rPr lang="en-US" altLang="en-US" dirty="0"/>
              <a:t> </a:t>
            </a:r>
            <a:r>
              <a:rPr lang="en-US" altLang="en-US" dirty="0">
                <a:solidFill>
                  <a:srgbClr val="FF0000"/>
                </a:solidFill>
              </a:rPr>
              <a:t>Laziness</a:t>
            </a:r>
            <a:r>
              <a:rPr lang="en-US" altLang="en-US" dirty="0"/>
              <a:t>:</a:t>
            </a:r>
          </a:p>
          <a:p>
            <a:pPr eaLnBrk="1" hangingPunct="1">
              <a:buFontTx/>
              <a:buNone/>
            </a:pPr>
            <a:r>
              <a:rPr lang="en-US" altLang="en-US" dirty="0"/>
              <a:t>     Too hard to list out all antecedence &amp; consequents needed to ensure an exception-less  rule and too hard to use such rules.</a:t>
            </a:r>
          </a:p>
          <a:p>
            <a:pPr eaLnBrk="1" hangingPunct="1">
              <a:buFont typeface="Wingdings" pitchFamily="2" charset="2"/>
              <a:buChar char="ü"/>
            </a:pPr>
            <a:r>
              <a:rPr lang="en-US" altLang="en-US" dirty="0"/>
              <a:t> </a:t>
            </a:r>
            <a:r>
              <a:rPr lang="en-US" altLang="en-US" dirty="0">
                <a:solidFill>
                  <a:srgbClr val="FF0000"/>
                </a:solidFill>
              </a:rPr>
              <a:t>Theoretical ignorance</a:t>
            </a:r>
            <a:r>
              <a:rPr lang="en-US" altLang="en-US" dirty="0"/>
              <a:t>:</a:t>
            </a:r>
          </a:p>
          <a:p>
            <a:pPr eaLnBrk="1" hangingPunct="1">
              <a:buFontTx/>
              <a:buNone/>
            </a:pPr>
            <a:r>
              <a:rPr lang="en-US" altLang="en-US" dirty="0"/>
              <a:t>      The domains like Medical science has No complete theory for the domain.</a:t>
            </a:r>
          </a:p>
          <a:p>
            <a:pPr eaLnBrk="1" hangingPunct="1">
              <a:buFont typeface="Wingdings" pitchFamily="2" charset="2"/>
              <a:buChar char="ü"/>
            </a:pPr>
            <a:r>
              <a:rPr lang="en-US" altLang="en-US" dirty="0"/>
              <a:t> </a:t>
            </a:r>
            <a:r>
              <a:rPr lang="en-US" altLang="en-US" dirty="0">
                <a:solidFill>
                  <a:srgbClr val="FF0000"/>
                </a:solidFill>
              </a:rPr>
              <a:t>Practical ignorance</a:t>
            </a:r>
            <a:r>
              <a:rPr lang="en-US" altLang="en-US" dirty="0"/>
              <a:t>:</a:t>
            </a:r>
          </a:p>
          <a:p>
            <a:pPr eaLnBrk="1" hangingPunct="1">
              <a:buFontTx/>
              <a:buNone/>
            </a:pPr>
            <a:r>
              <a:rPr lang="en-US" altLang="en-US" dirty="0"/>
              <a:t>      Even all rules are known – uncertain about a particular patient. Not all test have been or can be run.</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Example: Traffic</a:t>
            </a:r>
          </a:p>
        </p:txBody>
      </p:sp>
      <p:sp>
        <p:nvSpPr>
          <p:cNvPr id="4" name="Slide Number Placeholder 3"/>
          <p:cNvSpPr>
            <a:spLocks noGrp="1"/>
          </p:cNvSpPr>
          <p:nvPr>
            <p:ph type="sldNum" sz="quarter" idx="12"/>
          </p:nvPr>
        </p:nvSpPr>
        <p:spPr/>
        <p:txBody>
          <a:bodyPr/>
          <a:lstStyle/>
          <a:p>
            <a:pPr>
              <a:defRPr/>
            </a:pPr>
            <a:fld id="{C06827CE-4FC4-40E9-9ABB-10C3F95C1F21}" type="slidenum">
              <a:rPr lang="en-US" altLang="en-US" smtClean="0"/>
              <a:pPr>
                <a:defRPr/>
              </a:pPr>
              <a:t>80</a:t>
            </a:fld>
            <a:endParaRPr lang="en-US" altLang="en-US"/>
          </a:p>
        </p:txBody>
      </p:sp>
      <p:pic>
        <p:nvPicPr>
          <p:cNvPr id="839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28775"/>
            <a:ext cx="7629525" cy="3600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029200" y="2209800"/>
            <a:ext cx="3001143" cy="400110"/>
          </a:xfrm>
          <a:prstGeom prst="rect">
            <a:avLst/>
          </a:prstGeom>
          <a:noFill/>
        </p:spPr>
        <p:txBody>
          <a:bodyPr wrap="none" rtlCol="0">
            <a:spAutoFit/>
          </a:bodyPr>
          <a:lstStyle/>
          <a:p>
            <a:r>
              <a:rPr lang="en-IN" sz="2000" i="1"/>
              <a:t>P(+r) * P(-t | +r) = ¼* ¼  </a:t>
            </a:r>
          </a:p>
        </p:txBody>
      </p:sp>
    </p:spTree>
    <p:extLst>
      <p:ext uri="{BB962C8B-B14F-4D97-AF65-F5344CB8AC3E}">
        <p14:creationId xmlns:p14="http://schemas.microsoft.com/office/powerpoint/2010/main" val="10228481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Example: Traffic</a:t>
            </a:r>
          </a:p>
        </p:txBody>
      </p:sp>
      <p:sp>
        <p:nvSpPr>
          <p:cNvPr id="4" name="Slide Number Placeholder 3"/>
          <p:cNvSpPr>
            <a:spLocks noGrp="1"/>
          </p:cNvSpPr>
          <p:nvPr>
            <p:ph type="sldNum" sz="quarter" idx="12"/>
          </p:nvPr>
        </p:nvSpPr>
        <p:spPr/>
        <p:txBody>
          <a:bodyPr/>
          <a:lstStyle/>
          <a:p>
            <a:pPr>
              <a:defRPr/>
            </a:pPr>
            <a:fld id="{C06827CE-4FC4-40E9-9ABB-10C3F95C1F21}" type="slidenum">
              <a:rPr lang="en-US" altLang="en-US" smtClean="0"/>
              <a:pPr>
                <a:defRPr/>
              </a:pPr>
              <a:t>81</a:t>
            </a:fld>
            <a:endParaRPr lang="en-US" altLang="en-US"/>
          </a:p>
        </p:txBody>
      </p:sp>
      <p:pic>
        <p:nvPicPr>
          <p:cNvPr id="860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38300"/>
            <a:ext cx="7810500" cy="358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51034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Example: Traffic</a:t>
            </a:r>
          </a:p>
        </p:txBody>
      </p:sp>
      <p:sp>
        <p:nvSpPr>
          <p:cNvPr id="4" name="Slide Number Placeholder 3"/>
          <p:cNvSpPr>
            <a:spLocks noGrp="1"/>
          </p:cNvSpPr>
          <p:nvPr>
            <p:ph type="sldNum" sz="quarter" idx="12"/>
          </p:nvPr>
        </p:nvSpPr>
        <p:spPr/>
        <p:txBody>
          <a:bodyPr/>
          <a:lstStyle/>
          <a:p>
            <a:pPr>
              <a:defRPr/>
            </a:pPr>
            <a:fld id="{C06827CE-4FC4-40E9-9ABB-10C3F95C1F21}" type="slidenum">
              <a:rPr lang="en-US" altLang="en-US" smtClean="0"/>
              <a:pPr>
                <a:defRPr/>
              </a:pPr>
              <a:t>82</a:t>
            </a:fld>
            <a:endParaRPr lang="en-US" altLang="en-US"/>
          </a:p>
        </p:txBody>
      </p:sp>
      <p:pic>
        <p:nvPicPr>
          <p:cNvPr id="870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43063"/>
            <a:ext cx="7953375" cy="3571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304800" y="6096000"/>
            <a:ext cx="7797391" cy="461665"/>
          </a:xfrm>
          <a:prstGeom prst="rect">
            <a:avLst/>
          </a:prstGeom>
          <a:noFill/>
        </p:spPr>
        <p:txBody>
          <a:bodyPr wrap="none" rtlCol="0">
            <a:spAutoFit/>
          </a:bodyPr>
          <a:lstStyle/>
          <a:p>
            <a:r>
              <a:rPr lang="en-IN" i="1"/>
              <a:t>Self learn: Causal Vs diagnostic models. Causal better? Why?</a:t>
            </a:r>
          </a:p>
        </p:txBody>
      </p:sp>
    </p:spTree>
    <p:extLst>
      <p:ext uri="{BB962C8B-B14F-4D97-AF65-F5344CB8AC3E}">
        <p14:creationId xmlns:p14="http://schemas.microsoft.com/office/powerpoint/2010/main" val="36851154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Causality</a:t>
            </a:r>
          </a:p>
        </p:txBody>
      </p:sp>
      <p:sp>
        <p:nvSpPr>
          <p:cNvPr id="4" name="Slide Number Placeholder 3"/>
          <p:cNvSpPr>
            <a:spLocks noGrp="1"/>
          </p:cNvSpPr>
          <p:nvPr>
            <p:ph type="sldNum" sz="quarter" idx="12"/>
          </p:nvPr>
        </p:nvSpPr>
        <p:spPr/>
        <p:txBody>
          <a:bodyPr/>
          <a:lstStyle/>
          <a:p>
            <a:pPr>
              <a:defRPr/>
            </a:pPr>
            <a:fld id="{C06827CE-4FC4-40E9-9ABB-10C3F95C1F21}" type="slidenum">
              <a:rPr lang="en-US" altLang="en-US" smtClean="0"/>
              <a:pPr>
                <a:defRPr/>
              </a:pPr>
              <a:t>83</a:t>
            </a:fld>
            <a:endParaRPr lang="en-US" altLang="en-US"/>
          </a:p>
        </p:txBody>
      </p:sp>
      <p:pic>
        <p:nvPicPr>
          <p:cNvPr id="880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671638"/>
            <a:ext cx="7648575" cy="40433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2264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Summary</a:t>
            </a:r>
          </a:p>
        </p:txBody>
      </p:sp>
      <p:sp>
        <p:nvSpPr>
          <p:cNvPr id="4" name="Slide Number Placeholder 3"/>
          <p:cNvSpPr>
            <a:spLocks noGrp="1"/>
          </p:cNvSpPr>
          <p:nvPr>
            <p:ph type="sldNum" sz="quarter" idx="12"/>
          </p:nvPr>
        </p:nvSpPr>
        <p:spPr/>
        <p:txBody>
          <a:bodyPr/>
          <a:lstStyle/>
          <a:p>
            <a:pPr>
              <a:defRPr/>
            </a:pPr>
            <a:fld id="{C06827CE-4FC4-40E9-9ABB-10C3F95C1F21}" type="slidenum">
              <a:rPr lang="en-US" altLang="en-US" smtClean="0"/>
              <a:pPr>
                <a:defRPr/>
              </a:pPr>
              <a:t>84</a:t>
            </a:fld>
            <a:endParaRPr lang="en-US" altLang="en-US" dirty="0"/>
          </a:p>
        </p:txBody>
      </p:sp>
      <p:pic>
        <p:nvPicPr>
          <p:cNvPr id="890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72" y="1660123"/>
            <a:ext cx="8377465" cy="4183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1968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685800" y="152400"/>
            <a:ext cx="7772400" cy="1143000"/>
          </a:xfrm>
        </p:spPr>
        <p:txBody>
          <a:bodyPr/>
          <a:lstStyle/>
          <a:p>
            <a:r>
              <a:rPr lang="en-IN" altLang="en-US"/>
              <a:t>Uncertainty </a:t>
            </a:r>
          </a:p>
        </p:txBody>
      </p:sp>
      <p:sp>
        <p:nvSpPr>
          <p:cNvPr id="23555" name="Content Placeholder 2"/>
          <p:cNvSpPr>
            <a:spLocks noGrp="1"/>
          </p:cNvSpPr>
          <p:nvPr>
            <p:ph idx="1"/>
          </p:nvPr>
        </p:nvSpPr>
        <p:spPr>
          <a:xfrm>
            <a:off x="685800" y="1371600"/>
            <a:ext cx="7772400" cy="4114800"/>
          </a:xfrm>
        </p:spPr>
        <p:txBody>
          <a:bodyPr/>
          <a:lstStyle/>
          <a:p>
            <a:r>
              <a:rPr lang="en-IN" altLang="en-US"/>
              <a:t>The problems like Doorbell/diagnosis are very common in real world</a:t>
            </a:r>
          </a:p>
          <a:p>
            <a:r>
              <a:rPr lang="en-IN" altLang="en-US"/>
              <a:t>In AI, we need to reason under such circumstances</a:t>
            </a:r>
          </a:p>
          <a:p>
            <a:r>
              <a:rPr lang="en-IN" altLang="en-US"/>
              <a:t>We solve such problems by proper modelling of </a:t>
            </a:r>
            <a:r>
              <a:rPr lang="en-IN" altLang="en-US">
                <a:solidFill>
                  <a:schemeClr val="accent2"/>
                </a:solidFill>
              </a:rPr>
              <a:t>Uncertainty</a:t>
            </a:r>
            <a:r>
              <a:rPr lang="en-IN" altLang="en-US"/>
              <a:t> and </a:t>
            </a:r>
            <a:r>
              <a:rPr lang="en-IN" altLang="en-US">
                <a:solidFill>
                  <a:schemeClr val="accent2"/>
                </a:solidFill>
              </a:rPr>
              <a:t>impreciseness </a:t>
            </a:r>
            <a:r>
              <a:rPr lang="en-IN" altLang="en-US"/>
              <a:t>and</a:t>
            </a:r>
            <a:r>
              <a:rPr lang="en-IN" altLang="en-US">
                <a:solidFill>
                  <a:schemeClr val="accent2"/>
                </a:solidFill>
              </a:rPr>
              <a:t> </a:t>
            </a:r>
            <a:r>
              <a:rPr lang="en-IN" altLang="en-US"/>
              <a:t>developing appropriate reasoning techniques</a:t>
            </a:r>
          </a:p>
          <a:p>
            <a:endParaRPr lang="en-IN" altLang="en-US"/>
          </a:p>
        </p:txBody>
      </p:sp>
      <p:sp>
        <p:nvSpPr>
          <p:cNvPr id="23556" name="Slide Number Placeholder 3"/>
          <p:cNvSpPr>
            <a:spLocks noGrp="1"/>
          </p:cNvSpPr>
          <p:nvPr>
            <p:ph type="sldNum" sz="quarter" idx="12"/>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31E96CBD-F48D-41F2-AFB9-6BE433FE4D53}" type="slidenum">
              <a:rPr lang="en-US" altLang="en-US" sz="1000" smtClean="0"/>
              <a:pPr/>
              <a:t>9</a:t>
            </a:fld>
            <a:endParaRPr lang="en-US" altLang="en-US" sz="100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C80371F55AB5B4798F61C99F0B6F882" ma:contentTypeVersion="2" ma:contentTypeDescription="Create a new document." ma:contentTypeScope="" ma:versionID="d7049dced47df568be2817342ec31f85">
  <xsd:schema xmlns:xsd="http://www.w3.org/2001/XMLSchema" xmlns:xs="http://www.w3.org/2001/XMLSchema" xmlns:p="http://schemas.microsoft.com/office/2006/metadata/properties" xmlns:ns2="e60150b4-8a28-462d-a4a6-fadf86deb5fe" targetNamespace="http://schemas.microsoft.com/office/2006/metadata/properties" ma:root="true" ma:fieldsID="d938e206f7b2b2908f239520ced9845d" ns2:_="">
    <xsd:import namespace="e60150b4-8a28-462d-a4a6-fadf86deb5f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0150b4-8a28-462d-a4a6-fadf86deb5f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8D3797A-D81A-45BD-A27E-D65BF4CFF6D3}">
  <ds:schemaRefs>
    <ds:schemaRef ds:uri="e60150b4-8a28-462d-a4a6-fadf86deb5f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149458A-F842-4100-A9A2-7039AA44BE7C}">
  <ds:schemaRefs>
    <ds:schemaRef ds:uri="http://schemas.microsoft.com/sharepoint/v3/contenttype/forms"/>
  </ds:schemaRefs>
</ds:datastoreItem>
</file>

<file path=customXml/itemProps3.xml><?xml version="1.0" encoding="utf-8"?>
<ds:datastoreItem xmlns:ds="http://schemas.openxmlformats.org/officeDocument/2006/customXml" ds:itemID="{3980253C-D8F6-43B0-979A-C926099BFBCC}">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994</TotalTime>
  <Words>5382</Words>
  <Application>Microsoft Office PowerPoint</Application>
  <PresentationFormat>On-screen Show (4:3)</PresentationFormat>
  <Paragraphs>580</Paragraphs>
  <Slides>84</Slides>
  <Notes>20</Notes>
  <HiddenSlides>3</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84</vt:i4>
      </vt:variant>
    </vt:vector>
  </HeadingPairs>
  <TitlesOfParts>
    <vt:vector size="95" baseType="lpstr">
      <vt:lpstr>Arial</vt:lpstr>
      <vt:lpstr>Arial Black</vt:lpstr>
      <vt:lpstr>Calibri</vt:lpstr>
      <vt:lpstr>Cambria</vt:lpstr>
      <vt:lpstr>Symbol</vt:lpstr>
      <vt:lpstr>Tahoma</vt:lpstr>
      <vt:lpstr>Times New Roman</vt:lpstr>
      <vt:lpstr>Wingdings</vt:lpstr>
      <vt:lpstr>Adjacency</vt:lpstr>
      <vt:lpstr>Photo Editor Photo</vt:lpstr>
      <vt:lpstr>Equation</vt:lpstr>
      <vt:lpstr>Uncertain Knowledge and Reasoning</vt:lpstr>
      <vt:lpstr>Reasoning Under Uncertainty</vt:lpstr>
      <vt:lpstr>Uncertainty </vt:lpstr>
      <vt:lpstr>Uncertainty</vt:lpstr>
      <vt:lpstr>Uncertainty</vt:lpstr>
      <vt:lpstr>Uncertainty</vt:lpstr>
      <vt:lpstr>Uncertainty</vt:lpstr>
      <vt:lpstr>Uncertainty</vt:lpstr>
      <vt:lpstr>Uncertainty </vt:lpstr>
      <vt:lpstr>Sources of uncertainty</vt:lpstr>
      <vt:lpstr>Sources of uncertainty</vt:lpstr>
      <vt:lpstr>PowerPoint Presentation</vt:lpstr>
      <vt:lpstr>Methods of handling Uncertainty</vt:lpstr>
      <vt:lpstr>Uncertainty tradeoffs</vt:lpstr>
      <vt:lpstr>Probability Theory</vt:lpstr>
      <vt:lpstr>Probability Theory</vt:lpstr>
      <vt:lpstr>Uncertainty and rational decisions</vt:lpstr>
      <vt:lpstr>Uncertainty and rational decisions</vt:lpstr>
      <vt:lpstr>Uncertainty and rational decisions</vt:lpstr>
      <vt:lpstr>Uncertainty and rational decisions</vt:lpstr>
      <vt:lpstr>Uncertainty and rational decisions summary</vt:lpstr>
      <vt:lpstr>Bayesian reasoning</vt:lpstr>
      <vt:lpstr>Basic Probability Notation</vt:lpstr>
      <vt:lpstr>Basic Probability Notation</vt:lpstr>
      <vt:lpstr>Basic Probability Notation</vt:lpstr>
      <vt:lpstr>Basic Probability Notation</vt:lpstr>
      <vt:lpstr>Unconditional or Prior Probabilities</vt:lpstr>
      <vt:lpstr>Unconditional or Prior Probabilities</vt:lpstr>
      <vt:lpstr>Conditional or Posterior Probabilities</vt:lpstr>
      <vt:lpstr>Conditional or Posterior Probabilities</vt:lpstr>
      <vt:lpstr>Probability Axioms</vt:lpstr>
      <vt:lpstr>Probability Axioms</vt:lpstr>
      <vt:lpstr>Inference using Full Joint Distribution</vt:lpstr>
      <vt:lpstr>Inference using Full Joint Distribution</vt:lpstr>
      <vt:lpstr>Inference using Full Joint Distribution</vt:lpstr>
      <vt:lpstr>Inference using Full Joint Distribution</vt:lpstr>
      <vt:lpstr>Independence</vt:lpstr>
      <vt:lpstr>PowerPoint Presentation</vt:lpstr>
      <vt:lpstr>How to verify Independence?</vt:lpstr>
      <vt:lpstr>How to verify Independence?</vt:lpstr>
      <vt:lpstr>Example independence</vt:lpstr>
      <vt:lpstr>Bayesian or Bayes Rule</vt:lpstr>
      <vt:lpstr>Bayesian or Bayes Rule  (Hypothesis-Evidence)</vt:lpstr>
      <vt:lpstr>Bayesian or Bayes Rule</vt:lpstr>
      <vt:lpstr>Bayesian or Bayes Rule</vt:lpstr>
      <vt:lpstr>Bayesian or Bayes Rule</vt:lpstr>
      <vt:lpstr>Example: Bayes Rule</vt:lpstr>
      <vt:lpstr>Example: Bayes Rule</vt:lpstr>
      <vt:lpstr>Example: Bayes’ rule</vt:lpstr>
      <vt:lpstr>PowerPoint Presentation</vt:lpstr>
      <vt:lpstr>PowerPoint Presentation</vt:lpstr>
      <vt:lpstr>Conditional Independence</vt:lpstr>
      <vt:lpstr>Conditional Independence</vt:lpstr>
      <vt:lpstr>Conditional Independence</vt:lpstr>
      <vt:lpstr>Conditional Independence</vt:lpstr>
      <vt:lpstr>Conditional Independence</vt:lpstr>
      <vt:lpstr>Conditional Independence</vt:lpstr>
      <vt:lpstr>Conditional Independence &amp; Chain Rule</vt:lpstr>
      <vt:lpstr>PowerPoint Presentation</vt:lpstr>
      <vt:lpstr>PowerPoint Presentation</vt:lpstr>
      <vt:lpstr>PowerPoint Presentation</vt:lpstr>
      <vt:lpstr>Probabilistic reasoning- Bayesian network </vt:lpstr>
      <vt:lpstr>Specification of Bayesian network</vt:lpstr>
      <vt:lpstr>Topology</vt:lpstr>
      <vt:lpstr>PowerPoint Presentation</vt:lpstr>
      <vt:lpstr>Example: Traffic</vt:lpstr>
      <vt:lpstr>Example: Traffic II</vt:lpstr>
      <vt:lpstr>Example: Alarm Network</vt:lpstr>
      <vt:lpstr>Semantics of Bayesian network</vt:lpstr>
      <vt:lpstr>Semantics of Bayesian network</vt:lpstr>
      <vt:lpstr>PowerPoint Presentation</vt:lpstr>
      <vt:lpstr>PowerPoint Presentation</vt:lpstr>
      <vt:lpstr>Probabilities in Bayes Nets</vt:lpstr>
      <vt:lpstr>Probabilities in Bayes Nets</vt:lpstr>
      <vt:lpstr>Example</vt:lpstr>
      <vt:lpstr>Node ordering</vt:lpstr>
      <vt:lpstr>Node ordering</vt:lpstr>
      <vt:lpstr>Example: Flip Coins</vt:lpstr>
      <vt:lpstr>Example: Burglar Alarm</vt:lpstr>
      <vt:lpstr>Example: Traffic</vt:lpstr>
      <vt:lpstr>Example: Traffic</vt:lpstr>
      <vt:lpstr>Example: Traffic</vt:lpstr>
      <vt:lpstr>Causality</vt:lpstr>
      <vt:lpstr>Summary</vt:lpstr>
    </vt:vector>
  </TitlesOfParts>
  <Company>UMBC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Knowledge Representation and Reasoning</dc:title>
  <dc:creator>COGITO</dc:creator>
  <cp:lastModifiedBy>1814073_TY_DEORAH YASH RAJESH</cp:lastModifiedBy>
  <cp:revision>12</cp:revision>
  <cp:lastPrinted>1998-03-17T23:53:24Z</cp:lastPrinted>
  <dcterms:created xsi:type="dcterms:W3CDTF">1998-02-17T02:50:39Z</dcterms:created>
  <dcterms:modified xsi:type="dcterms:W3CDTF">2020-12-02T18:40:41Z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1</vt:i4>
  </property>
  <property fmtid="{D5CDD505-2E9C-101B-9397-08002B2CF9AE}" pid="4" name="Compression">
    <vt:i4>100</vt:i4>
  </property>
  <property fmtid="{D5CDD505-2E9C-101B-9397-08002B2CF9AE}" pid="5" name="ScreenSize">
    <vt:i4>1</vt:i4>
  </property>
  <property fmtid="{D5CDD505-2E9C-101B-9397-08002B2CF9AE}" pid="6" name="ScreenUsage">
    <vt:i4>2</vt:i4>
  </property>
  <property fmtid="{D5CDD505-2E9C-101B-9397-08002B2CF9AE}" pid="7" name="MailAddress">
    <vt:lpwstr>finin@umbc.edu</vt:lpwstr>
  </property>
  <property fmtid="{D5CDD505-2E9C-101B-9397-08002B2CF9AE}" pid="8" name="HomePage">
    <vt:lpwstr>http://umbc.edu/~finin</vt:lpwstr>
  </property>
  <property fmtid="{D5CDD505-2E9C-101B-9397-08002B2CF9AE}" pid="9" name="Other">
    <vt:lpwstr/>
  </property>
  <property fmtid="{D5CDD505-2E9C-101B-9397-08002B2CF9AE}" pid="10" name="DownloadOriginal">
    <vt:bool>false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3</vt:i4>
  </property>
  <property fmtid="{D5CDD505-2E9C-101B-9397-08002B2CF9AE}" pid="19" name="ShowNotes">
    <vt:bool>false</vt:bool>
  </property>
  <property fmtid="{D5CDD505-2E9C-101B-9397-08002B2CF9AE}" pid="20" name="NavBtnPos">
    <vt:i4>1</vt:i4>
  </property>
  <property fmtid="{D5CDD505-2E9C-101B-9397-08002B2CF9AE}" pid="21" name="OutputDir">
    <vt:lpwstr>C:\Users\finin\teaching\AI\RN\</vt:lpwstr>
  </property>
  <property fmtid="{D5CDD505-2E9C-101B-9397-08002B2CF9AE}" pid="22" name="ContentTypeId">
    <vt:lpwstr>0x010100CC80371F55AB5B4798F61C99F0B6F882</vt:lpwstr>
  </property>
</Properties>
</file>